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4"/>
  </p:sldMasterIdLst>
  <p:notesMasterIdLst>
    <p:notesMasterId r:id="rId16"/>
  </p:notesMasterIdLst>
  <p:handoutMasterIdLst>
    <p:handoutMasterId r:id="rId17"/>
  </p:handoutMasterIdLst>
  <p:sldIdLst>
    <p:sldId id="301" r:id="rId5"/>
    <p:sldId id="297" r:id="rId6"/>
    <p:sldId id="259" r:id="rId7"/>
    <p:sldId id="260" r:id="rId8"/>
    <p:sldId id="310" r:id="rId9"/>
    <p:sldId id="305" r:id="rId10"/>
    <p:sldId id="1073" r:id="rId11"/>
    <p:sldId id="1074" r:id="rId12"/>
    <p:sldId id="1075" r:id="rId13"/>
    <p:sldId id="302" r:id="rId14"/>
    <p:sldId id="275" r:id="rId15"/>
  </p:sldIdLst>
  <p:sldSz cx="9144000" cy="5143500" type="screen16x9"/>
  <p:notesSz cx="6858000" cy="9144000"/>
  <p:embeddedFontLst>
    <p:embeddedFont>
      <p:font typeface="Anaheim" panose="020B0604020202020204" charset="0"/>
      <p:regular r:id="rId18"/>
    </p:embeddedFont>
    <p:embeddedFont>
      <p:font typeface="Arial Black" panose="020B0A04020102020204" pitchFamily="34" charset="0"/>
      <p:bold r:id="rId19"/>
    </p:embeddedFont>
    <p:embeddedFont>
      <p:font typeface="Bebas Neue" panose="020B0606020202050201" pitchFamily="34" charset="0"/>
      <p:regular r:id="rId20"/>
    </p:embeddedFont>
    <p:embeddedFont>
      <p:font typeface="Poppins" panose="00000500000000000000" pitchFamily="2" charset="0"/>
      <p:regular r:id="rId21"/>
    </p:embeddedFont>
    <p:embeddedFont>
      <p:font typeface="Raleway" pitchFamily="2" charset="0"/>
      <p:regular r:id="rId22"/>
      <p:bold r:id="rId23"/>
      <p:italic r:id="rId24"/>
      <p:boldItalic r:id="rId25"/>
    </p:embeddedFont>
    <p:embeddedFont>
      <p:font typeface="Söhne" panose="020B0803030202060203" pitchFamily="34" charset="0"/>
      <p:regular r:id="rId26"/>
      <p:bold r:id="rId27"/>
    </p:embeddedFont>
    <p:embeddedFont>
      <p:font typeface="Söhne Kräftig" panose="020B0603030202060203" pitchFamily="34" charset="0"/>
      <p:regular r:id="rId28"/>
    </p:embeddedFont>
    <p:embeddedFont>
      <p:font typeface="Söhne Leicht" panose="020B0303030202060203" pitchFamily="34" charset="0"/>
      <p:regular r:id="rId29"/>
      <p: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BA6"/>
    <a:srgbClr val="019BFF"/>
    <a:srgbClr val="83BBFF"/>
    <a:srgbClr val="C29684"/>
    <a:srgbClr val="C0807E"/>
    <a:srgbClr val="FF3C02"/>
    <a:srgbClr val="DF4D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694F1C-ECF3-9EB9-F3E9-ECBA11E53D50}" v="54" dt="2023-12-07T00:20:36.369"/>
    <p1510:client id="{48219CA4-BC6B-1A82-8CE1-FE879F89E679}" v="14" dt="2023-12-06T20:36:18.871"/>
    <p1510:client id="{8E46E121-AAA6-4F14-A2AD-4B84976887CB}" v="6" dt="2023-12-06T20:36:48.937"/>
  </p1510:revLst>
</p1510:revInfo>
</file>

<file path=ppt/tableStyles.xml><?xml version="1.0" encoding="utf-8"?>
<a:tblStyleLst xmlns:a="http://schemas.openxmlformats.org/drawingml/2006/main" def="{854B0D71-5E42-4BEE-8933-A40C50EAE6CB}">
  <a:tblStyle styleId="{854B0D71-5E42-4BEE-8933-A40C50EAE6C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45A26C2-55AB-4933-9FA6-D19E80893FB8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customXml" Target="../customXml/item3.xml"/><Relationship Id="rId21" Type="http://schemas.openxmlformats.org/officeDocument/2006/relationships/font" Target="fonts/font4.fntdata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7.fntdata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BE8C29E-145D-D021-7D68-8A4B9C99B3E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6028E5-5D76-605B-C88F-A84F47B03AB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D15B8A-791C-EB4F-B997-1C3738EE3086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018466-7C87-150B-5684-BDD4BC59473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269992-F86A-1906-BE61-8BB92CDCB6A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E417DC-91A6-954C-9AD9-33738E0C8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3023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552a557ee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2552a557ee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4464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54dda1946d_4_2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54dda1946d_4_27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13873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135e18421cc_1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135e18421cc_1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4868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64442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54dda1946d_6_33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8548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54dda1946d_6_33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221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54dda1946d_6_33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92013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54dda1946d_6_33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4734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page - pattern">
    <p:bg>
      <p:bgPr>
        <a:solidFill>
          <a:schemeClr val="bg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D5E195-DD35-B670-164C-456B327D0A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0576" r="50000"/>
          <a:stretch/>
        </p:blipFill>
        <p:spPr>
          <a:xfrm>
            <a:off x="6724801" y="0"/>
            <a:ext cx="2419200" cy="5143500"/>
          </a:xfrm>
          <a:prstGeom prst="rect">
            <a:avLst/>
          </a:prstGeom>
        </p:spPr>
      </p:pic>
      <p:sp>
        <p:nvSpPr>
          <p:cNvPr id="12" name="Google Shape;12;p2"/>
          <p:cNvSpPr>
            <a:spLocks noGrp="1"/>
          </p:cNvSpPr>
          <p:nvPr>
            <p:ph type="pic" idx="3"/>
          </p:nvPr>
        </p:nvSpPr>
        <p:spPr>
          <a:xfrm>
            <a:off x="3851920" y="411510"/>
            <a:ext cx="4320480" cy="4320480"/>
          </a:xfrm>
          <a:prstGeom prst="rect">
            <a:avLst/>
          </a:prstGeom>
          <a:noFill/>
          <a:ln>
            <a:noFill/>
          </a:ln>
        </p:spPr>
      </p:sp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51520" y="1260063"/>
            <a:ext cx="4838400" cy="207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51520" y="3407638"/>
            <a:ext cx="48384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Raleway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End slide - Thanks">
    <p:bg>
      <p:bgPr>
        <a:solidFill>
          <a:schemeClr val="bg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a triangle&#10;&#10;Description automatically generated">
            <a:extLst>
              <a:ext uri="{FF2B5EF4-FFF2-40B4-BE49-F238E27FC236}">
                <a16:creationId xmlns:a16="http://schemas.microsoft.com/office/drawing/2014/main" id="{E7603CF7-A494-6E24-B81F-92EADDE888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t="56071" r="49848"/>
          <a:stretch/>
        </p:blipFill>
        <p:spPr>
          <a:xfrm>
            <a:off x="1452330" y="-6500"/>
            <a:ext cx="3839750" cy="5150000"/>
          </a:xfrm>
          <a:prstGeom prst="rect">
            <a:avLst/>
          </a:prstGeom>
        </p:spPr>
      </p:pic>
      <p:sp>
        <p:nvSpPr>
          <p:cNvPr id="173" name="Google Shape;173;p20"/>
          <p:cNvSpPr txBox="1">
            <a:spLocks noGrp="1"/>
          </p:cNvSpPr>
          <p:nvPr>
            <p:ph type="title"/>
          </p:nvPr>
        </p:nvSpPr>
        <p:spPr>
          <a:xfrm>
            <a:off x="251520" y="843558"/>
            <a:ext cx="4300205" cy="88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50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0"/>
          <p:cNvSpPr txBox="1">
            <a:spLocks noGrp="1"/>
          </p:cNvSpPr>
          <p:nvPr>
            <p:ph type="subTitle" idx="1"/>
          </p:nvPr>
        </p:nvSpPr>
        <p:spPr>
          <a:xfrm>
            <a:off x="251520" y="1673158"/>
            <a:ext cx="4300205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 b="0" i="0">
                <a:solidFill>
                  <a:schemeClr val="tx1"/>
                </a:solidFill>
                <a:latin typeface="Söhne Leicht" panose="020B0303030202060203" pitchFamily="34" charset="77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20"/>
          <p:cNvSpPr>
            <a:spLocks noGrp="1"/>
          </p:cNvSpPr>
          <p:nvPr>
            <p:ph type="pic" idx="2"/>
          </p:nvPr>
        </p:nvSpPr>
        <p:spPr>
          <a:xfrm>
            <a:off x="5292080" y="-6500"/>
            <a:ext cx="3851895" cy="2578250"/>
          </a:xfrm>
          <a:prstGeom prst="rect">
            <a:avLst/>
          </a:prstGeom>
          <a:noFill/>
          <a:ln>
            <a:noFill/>
          </a:ln>
        </p:spPr>
      </p:sp>
      <p:sp>
        <p:nvSpPr>
          <p:cNvPr id="176" name="Google Shape;176;p20"/>
          <p:cNvSpPr>
            <a:spLocks noGrp="1"/>
          </p:cNvSpPr>
          <p:nvPr>
            <p:ph type="pic" idx="3"/>
          </p:nvPr>
        </p:nvSpPr>
        <p:spPr>
          <a:xfrm>
            <a:off x="5292080" y="2568100"/>
            <a:ext cx="3851895" cy="2578250"/>
          </a:xfrm>
          <a:prstGeom prst="rect">
            <a:avLst/>
          </a:prstGeom>
          <a:noFill/>
          <a:ln>
            <a:noFill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page - NO pattern">
    <p:bg>
      <p:bgPr>
        <a:solidFill>
          <a:schemeClr val="bg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>
            <a:spLocks noGrp="1"/>
          </p:cNvSpPr>
          <p:nvPr>
            <p:ph type="pic" idx="3"/>
          </p:nvPr>
        </p:nvSpPr>
        <p:spPr>
          <a:xfrm>
            <a:off x="3851920" y="411510"/>
            <a:ext cx="4320480" cy="4320480"/>
          </a:xfrm>
          <a:prstGeom prst="rect">
            <a:avLst/>
          </a:prstGeom>
          <a:noFill/>
          <a:ln>
            <a:noFill/>
          </a:ln>
        </p:spPr>
      </p:sp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51520" y="1260063"/>
            <a:ext cx="4838400" cy="207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51520" y="3407638"/>
            <a:ext cx="48384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Raleway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47654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preserve="1" userDrawn="1">
  <p:cSld name="Contents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9389F2-5921-CF39-0A4D-C5EC0E198F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0000"/>
          </a:blip>
          <a:srcRect l="50000" t="30576"/>
          <a:stretch/>
        </p:blipFill>
        <p:spPr>
          <a:xfrm>
            <a:off x="0" y="0"/>
            <a:ext cx="2419200" cy="5143500"/>
          </a:xfrm>
          <a:prstGeom prst="rect">
            <a:avLst/>
          </a:prstGeom>
        </p:spPr>
      </p:pic>
      <p:sp>
        <p:nvSpPr>
          <p:cNvPr id="5" name="Google Shape;227;p28">
            <a:extLst>
              <a:ext uri="{FF2B5EF4-FFF2-40B4-BE49-F238E27FC236}">
                <a16:creationId xmlns:a16="http://schemas.microsoft.com/office/drawing/2014/main" id="{740BEB43-4B53-2A8B-90C0-D661673717F0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3477563" y="1848490"/>
            <a:ext cx="1944216" cy="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>
              <a:defRPr sz="1400" b="0" i="0">
                <a:solidFill>
                  <a:schemeClr val="tx1"/>
                </a:solidFill>
                <a:latin typeface="Söhne Leicht" panose="020B0303030202060203" pitchFamily="34" charset="77"/>
              </a:defRPr>
            </a:lvl1pPr>
          </a:lstStyle>
          <a:p>
            <a:pPr lvl="0"/>
            <a:r>
              <a:rPr lang="en-GB" sz="1600"/>
              <a:t>Fourth level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80C85ADF-A11E-E0C2-66D4-8ACA41AFA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1060" y="274638"/>
            <a:ext cx="5474290" cy="993775"/>
          </a:xfrm>
        </p:spPr>
        <p:txBody>
          <a:bodyPr/>
          <a:lstStyle>
            <a:lvl1pPr>
              <a:defRPr b="1" i="0">
                <a:latin typeface="Söhne" panose="020B0503030202060203" pitchFamily="34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ACCCA2E2-65C1-DA7E-D939-8672344206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03494" y="2791579"/>
            <a:ext cx="1944216" cy="436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Söhne Leicht" panose="020B0303030202060203" pitchFamily="34" charset="77"/>
              </a:defRPr>
            </a:lvl1pPr>
          </a:lstStyle>
          <a:p>
            <a:pPr lvl="0"/>
            <a:r>
              <a:rPr lang="en-GB"/>
              <a:t>Fourth level</a:t>
            </a:r>
          </a:p>
        </p:txBody>
      </p:sp>
      <p:sp>
        <p:nvSpPr>
          <p:cNvPr id="39" name="Text Placeholder 37">
            <a:extLst>
              <a:ext uri="{FF2B5EF4-FFF2-40B4-BE49-F238E27FC236}">
                <a16:creationId xmlns:a16="http://schemas.microsoft.com/office/drawing/2014/main" id="{E1666F21-29D8-125B-A639-41AC2E4532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03494" y="3652190"/>
            <a:ext cx="1944216" cy="436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Söhne Leicht" panose="020B0303030202060203" pitchFamily="34" charset="77"/>
              </a:defRPr>
            </a:lvl1pPr>
          </a:lstStyle>
          <a:p>
            <a:pPr lvl="0"/>
            <a:r>
              <a:rPr lang="en-GB"/>
              <a:t>Fourth level</a:t>
            </a:r>
          </a:p>
        </p:txBody>
      </p:sp>
      <p:sp>
        <p:nvSpPr>
          <p:cNvPr id="44" name="Text Placeholder 37">
            <a:extLst>
              <a:ext uri="{FF2B5EF4-FFF2-40B4-BE49-F238E27FC236}">
                <a16:creationId xmlns:a16="http://schemas.microsoft.com/office/drawing/2014/main" id="{7B45966C-E800-F54D-045D-173519F81D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72200" y="2791579"/>
            <a:ext cx="1944216" cy="436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Söhne Leicht" panose="020B0303030202060203" pitchFamily="34" charset="77"/>
              </a:defRPr>
            </a:lvl1pPr>
          </a:lstStyle>
          <a:p>
            <a:pPr lvl="0"/>
            <a:r>
              <a:rPr lang="en-GB"/>
              <a:t>Fourth level</a:t>
            </a:r>
          </a:p>
        </p:txBody>
      </p:sp>
      <p:sp>
        <p:nvSpPr>
          <p:cNvPr id="45" name="Text Placeholder 37">
            <a:extLst>
              <a:ext uri="{FF2B5EF4-FFF2-40B4-BE49-F238E27FC236}">
                <a16:creationId xmlns:a16="http://schemas.microsoft.com/office/drawing/2014/main" id="{03FBD1A7-1940-A0B1-7D63-C4CDEF0920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2200" y="3652190"/>
            <a:ext cx="1944216" cy="436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Söhne Leicht" panose="020B0303030202060203" pitchFamily="34" charset="77"/>
              </a:defRPr>
            </a:lvl1pPr>
          </a:lstStyle>
          <a:p>
            <a:pPr lvl="0"/>
            <a:r>
              <a:rPr lang="en-GB"/>
              <a:t>Fourth level</a:t>
            </a:r>
          </a:p>
        </p:txBody>
      </p:sp>
      <p:sp>
        <p:nvSpPr>
          <p:cNvPr id="46" name="Text Placeholder 37">
            <a:extLst>
              <a:ext uri="{FF2B5EF4-FFF2-40B4-BE49-F238E27FC236}">
                <a16:creationId xmlns:a16="http://schemas.microsoft.com/office/drawing/2014/main" id="{E852234A-33DD-D533-8693-6129084C18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72200" y="1859527"/>
            <a:ext cx="1944216" cy="436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Söhne Leicht" panose="020B0303030202060203" pitchFamily="34" charset="77"/>
              </a:defRPr>
            </a:lvl1pPr>
          </a:lstStyle>
          <a:p>
            <a:pPr lvl="0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5416440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 1">
    <p:bg>
      <p:bgPr>
        <a:solidFill>
          <a:schemeClr val="tx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DC9A9E-EDD2-B798-CB56-C9D556E64F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2291" b="4237"/>
          <a:stretch/>
        </p:blipFill>
        <p:spPr>
          <a:xfrm>
            <a:off x="3851920" y="0"/>
            <a:ext cx="5292078" cy="5143499"/>
          </a:xfrm>
          <a:prstGeom prst="rect">
            <a:avLst/>
          </a:prstGeom>
        </p:spPr>
      </p:pic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4067945" y="2283718"/>
            <a:ext cx="4824535" cy="15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500">
                <a:solidFill>
                  <a:schemeClr val="bg1"/>
                </a:solidFill>
                <a:latin typeface="Söhne" panose="020B0503030202060203" pitchFamily="34" charset="77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4067945" y="1347614"/>
            <a:ext cx="3045941" cy="1049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7000">
                <a:solidFill>
                  <a:schemeClr val="accent1"/>
                </a:solidFill>
                <a:latin typeface="Söhne" panose="020B0503030202060203" pitchFamily="34" charset="77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</a:t>
            </a:r>
          </a:p>
        </p:txBody>
      </p:sp>
      <p:sp>
        <p:nvSpPr>
          <p:cNvPr id="18" name="Google Shape;18;p3"/>
          <p:cNvSpPr>
            <a:spLocks noGrp="1"/>
          </p:cNvSpPr>
          <p:nvPr>
            <p:ph type="pic" idx="3"/>
          </p:nvPr>
        </p:nvSpPr>
        <p:spPr>
          <a:xfrm>
            <a:off x="2" y="1"/>
            <a:ext cx="3851918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userDrawn="1">
  <p:cSld name="Text + pattern (white)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subTitle" idx="1"/>
          </p:nvPr>
        </p:nvSpPr>
        <p:spPr>
          <a:xfrm>
            <a:off x="251520" y="3279634"/>
            <a:ext cx="5198400" cy="9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>
                <a:latin typeface="Söhne Leicht" panose="020B0303030202060203" pitchFamily="34" charset="77"/>
                <a:ea typeface="Söhne Leicht" panose="020B0303030202060203" pitchFamily="34" charset="77"/>
                <a:cs typeface="Arial" panose="020B0604020202020204" pitchFamily="34" charset="0"/>
                <a:sym typeface="Raleway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2"/>
          </p:nvPr>
        </p:nvSpPr>
        <p:spPr>
          <a:xfrm>
            <a:off x="244745" y="1840871"/>
            <a:ext cx="5198400" cy="9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>
                <a:latin typeface="Söhne Leicht" panose="020B0303030202060203" pitchFamily="34" charset="77"/>
                <a:ea typeface="Söhne Leicht" panose="020B0303030202060203" pitchFamily="34" charset="77"/>
                <a:cs typeface="Arial" panose="020B0604020202020204" pitchFamily="34" charset="0"/>
                <a:sym typeface="Raleway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3"/>
          </p:nvPr>
        </p:nvSpPr>
        <p:spPr>
          <a:xfrm>
            <a:off x="251520" y="1436907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 b="1">
                <a:solidFill>
                  <a:schemeClr val="dk1"/>
                </a:solidFill>
                <a:latin typeface="Söhne" panose="020B0503030202060203" pitchFamily="34" charset="77"/>
                <a:ea typeface="Söhne" panose="020B0503030202060203" pitchFamily="34" charset="77"/>
                <a:cs typeface="Arial" panose="020B0604020202020204" pitchFamily="34" charset="0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4"/>
          </p:nvPr>
        </p:nvSpPr>
        <p:spPr>
          <a:xfrm>
            <a:off x="251520" y="2875658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 b="1">
                <a:solidFill>
                  <a:schemeClr val="dk1"/>
                </a:solidFill>
                <a:latin typeface="Söhne" panose="020B0503030202060203" pitchFamily="34" charset="77"/>
                <a:ea typeface="Söhne" panose="020B0503030202060203" pitchFamily="34" charset="77"/>
                <a:cs typeface="Arial" panose="020B0604020202020204" pitchFamily="34" charset="0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6603F2-355C-9578-5B0C-4513A41502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0000"/>
          </a:blip>
          <a:srcRect t="30576" r="50000"/>
          <a:stretch/>
        </p:blipFill>
        <p:spPr>
          <a:xfrm>
            <a:off x="6724801" y="0"/>
            <a:ext cx="2419200" cy="5143500"/>
          </a:xfrm>
          <a:prstGeom prst="rect">
            <a:avLst/>
          </a:prstGeom>
        </p:spPr>
      </p:pic>
      <p:sp>
        <p:nvSpPr>
          <p:cNvPr id="4" name="Title 15">
            <a:extLst>
              <a:ext uri="{FF2B5EF4-FFF2-40B4-BE49-F238E27FC236}">
                <a16:creationId xmlns:a16="http://schemas.microsoft.com/office/drawing/2014/main" id="{532DFEE9-A508-1479-28A8-0C0E7F903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74638"/>
            <a:ext cx="5474290" cy="993775"/>
          </a:xfrm>
        </p:spPr>
        <p:txBody>
          <a:bodyPr/>
          <a:lstStyle>
            <a:lvl1pPr>
              <a:defRPr>
                <a:latin typeface="Söhne" panose="020B0503030202060203" pitchFamily="34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Text + Images (white)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>
            <a:spLocks noGrp="1"/>
          </p:cNvSpPr>
          <p:nvPr>
            <p:ph type="pic" idx="2"/>
          </p:nvPr>
        </p:nvSpPr>
        <p:spPr>
          <a:xfrm>
            <a:off x="5292080" y="-6500"/>
            <a:ext cx="3851895" cy="2578250"/>
          </a:xfrm>
          <a:prstGeom prst="rect">
            <a:avLst/>
          </a:prstGeom>
          <a:noFill/>
          <a:ln>
            <a:noFill/>
          </a:ln>
        </p:spPr>
      </p:sp>
      <p:sp>
        <p:nvSpPr>
          <p:cNvPr id="46" name="Google Shape;46;p7"/>
          <p:cNvSpPr>
            <a:spLocks noGrp="1"/>
          </p:cNvSpPr>
          <p:nvPr>
            <p:ph type="pic" idx="3"/>
          </p:nvPr>
        </p:nvSpPr>
        <p:spPr>
          <a:xfrm>
            <a:off x="5292080" y="2568100"/>
            <a:ext cx="3851895" cy="2578250"/>
          </a:xfrm>
          <a:prstGeom prst="rect">
            <a:avLst/>
          </a:prstGeom>
          <a:noFill/>
          <a:ln>
            <a:noFill/>
          </a:ln>
        </p:spPr>
      </p:sp>
      <p:sp>
        <p:nvSpPr>
          <p:cNvPr id="4" name="Google Shape;32;p5">
            <a:extLst>
              <a:ext uri="{FF2B5EF4-FFF2-40B4-BE49-F238E27FC236}">
                <a16:creationId xmlns:a16="http://schemas.microsoft.com/office/drawing/2014/main" id="{B6D590E8-CB81-5C2F-6483-1CB4C2AD9815}"/>
              </a:ext>
            </a:extLst>
          </p:cNvPr>
          <p:cNvSpPr txBox="1">
            <a:spLocks noGrp="1"/>
          </p:cNvSpPr>
          <p:nvPr>
            <p:ph type="subTitle" idx="10"/>
          </p:nvPr>
        </p:nvSpPr>
        <p:spPr>
          <a:xfrm>
            <a:off x="244745" y="1607413"/>
            <a:ext cx="3600401" cy="9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>
                <a:latin typeface="Söhne Leicht" panose="020B0303030202060203" pitchFamily="34" charset="77"/>
                <a:ea typeface="Söhne Leicht" panose="020B0303030202060203" pitchFamily="34" charset="77"/>
                <a:cs typeface="Arial" panose="020B0604020202020204" pitchFamily="34" charset="0"/>
                <a:sym typeface="Raleway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" name="Title 15">
            <a:extLst>
              <a:ext uri="{FF2B5EF4-FFF2-40B4-BE49-F238E27FC236}">
                <a16:creationId xmlns:a16="http://schemas.microsoft.com/office/drawing/2014/main" id="{A0560C03-5B1B-2305-6F25-D6F43947F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74638"/>
            <a:ext cx="3600401" cy="993775"/>
          </a:xfrm>
        </p:spPr>
        <p:txBody>
          <a:bodyPr/>
          <a:lstStyle>
            <a:lvl1pPr>
              <a:defRPr>
                <a:latin typeface="Söhne" panose="020B0503030202060203" pitchFamily="34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preserve="1">
  <p:cSld name="Big number + Images">
    <p:bg>
      <p:bgPr>
        <a:solidFill>
          <a:schemeClr val="tx1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 txBox="1">
            <a:spLocks noGrp="1"/>
          </p:cNvSpPr>
          <p:nvPr>
            <p:ph type="title" hasCustomPrompt="1"/>
          </p:nvPr>
        </p:nvSpPr>
        <p:spPr>
          <a:xfrm>
            <a:off x="251521" y="1527700"/>
            <a:ext cx="4320480" cy="118806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6000">
                <a:solidFill>
                  <a:schemeClr val="accent1"/>
                </a:solidFill>
                <a:latin typeface="Söhne" panose="020B0503030202060203" pitchFamily="34" charset="77"/>
                <a:cs typeface="Arial" panose="020B060402020202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7" name="Google Shape;67;p11"/>
          <p:cNvSpPr txBox="1">
            <a:spLocks noGrp="1"/>
          </p:cNvSpPr>
          <p:nvPr>
            <p:ph type="subTitle" idx="1"/>
          </p:nvPr>
        </p:nvSpPr>
        <p:spPr>
          <a:xfrm>
            <a:off x="251521" y="2727700"/>
            <a:ext cx="4320480" cy="6412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0" i="0">
                <a:solidFill>
                  <a:schemeClr val="bg1"/>
                </a:solidFill>
                <a:latin typeface="Söhne Leicht" panose="020B0303030202060203" pitchFamily="34" charset="77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8" name="Google Shape;68;p11"/>
          <p:cNvSpPr>
            <a:spLocks noGrp="1"/>
          </p:cNvSpPr>
          <p:nvPr>
            <p:ph type="pic" idx="2"/>
          </p:nvPr>
        </p:nvSpPr>
        <p:spPr>
          <a:xfrm>
            <a:off x="5292080" y="-6500"/>
            <a:ext cx="3851895" cy="2578250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11"/>
          <p:cNvSpPr>
            <a:spLocks noGrp="1"/>
          </p:cNvSpPr>
          <p:nvPr>
            <p:ph type="pic" idx="3"/>
          </p:nvPr>
        </p:nvSpPr>
        <p:spPr>
          <a:xfrm>
            <a:off x="5292080" y="2568100"/>
            <a:ext cx="3851895" cy="257825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8340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userDrawn="1">
  <p:cSld name="Quote-White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AF0513-019B-339B-7D98-3F03476A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0000"/>
          </a:blip>
          <a:srcRect t="32143" r="457" b="4675"/>
          <a:stretch/>
        </p:blipFill>
        <p:spPr>
          <a:xfrm>
            <a:off x="3851920" y="6238"/>
            <a:ext cx="5292079" cy="5143499"/>
          </a:xfrm>
          <a:prstGeom prst="rect">
            <a:avLst/>
          </a:prstGeom>
        </p:spPr>
      </p:pic>
      <p:sp>
        <p:nvSpPr>
          <p:cNvPr id="103" name="Google Shape;103;p15"/>
          <p:cNvSpPr txBox="1">
            <a:spLocks noGrp="1"/>
          </p:cNvSpPr>
          <p:nvPr>
            <p:ph type="subTitle" idx="1"/>
          </p:nvPr>
        </p:nvSpPr>
        <p:spPr>
          <a:xfrm>
            <a:off x="5292080" y="1779662"/>
            <a:ext cx="2880320" cy="12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>
                <a:latin typeface="Söhne Leicht" panose="020B0303030202060203" pitchFamily="34" charset="77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855345-2010-3BC1-9117-1F1FB48917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851920" cy="51435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preserve="1" userDrawn="1">
  <p:cSld name="Quote-Black">
    <p:bg>
      <p:bgRef idx="1001">
        <a:schemeClr val="bg1"/>
      </p:bgRef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AF0513-019B-339B-7D98-3F03476A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t="32143" r="457" b="4675"/>
          <a:stretch/>
        </p:blipFill>
        <p:spPr>
          <a:xfrm>
            <a:off x="3851920" y="6238"/>
            <a:ext cx="5292079" cy="5143499"/>
          </a:xfrm>
          <a:prstGeom prst="rect">
            <a:avLst/>
          </a:prstGeom>
        </p:spPr>
      </p:pic>
      <p:sp>
        <p:nvSpPr>
          <p:cNvPr id="103" name="Google Shape;103;p15"/>
          <p:cNvSpPr txBox="1">
            <a:spLocks noGrp="1"/>
          </p:cNvSpPr>
          <p:nvPr>
            <p:ph type="subTitle" idx="1"/>
          </p:nvPr>
        </p:nvSpPr>
        <p:spPr>
          <a:xfrm>
            <a:off x="5292080" y="1779662"/>
            <a:ext cx="2880320" cy="12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>
                <a:solidFill>
                  <a:schemeClr val="tx1"/>
                </a:solidFill>
                <a:latin typeface="Söhne Leicht" panose="020B0303030202060203" pitchFamily="34" charset="77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855345-2010-3BC1-9117-1F1FB48917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851920" cy="51435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5103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Ref idx="1001">
        <a:schemeClr val="bg1"/>
      </p:bgRef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3">
            <a:extLst>
              <a:ext uri="{FF2B5EF4-FFF2-40B4-BE49-F238E27FC236}">
                <a16:creationId xmlns:a16="http://schemas.microsoft.com/office/drawing/2014/main" id="{4652F816-0D4E-7119-BFDF-644A042AF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DDCC1CB-D17E-54F5-A65F-DFEDBF2927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4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74" r:id="rId2"/>
    <p:sldLayoutId id="2147483673" r:id="rId3"/>
    <p:sldLayoutId id="2147483649" r:id="rId4"/>
    <p:sldLayoutId id="2147483651" r:id="rId5"/>
    <p:sldLayoutId id="2147483653" r:id="rId6"/>
    <p:sldLayoutId id="2147483676" r:id="rId7"/>
    <p:sldLayoutId id="2147483661" r:id="rId8"/>
    <p:sldLayoutId id="2147483675" r:id="rId9"/>
    <p:sldLayoutId id="2147483666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00" b="1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+mn-lt"/>
          <a:ea typeface="ABC WHYTE PLUS VARIABLE TRIAL R" panose="020B0004040202060203" pitchFamily="34" charset="77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00" b="0" i="0" u="none" strike="noStrike" cap="none">
          <a:solidFill>
            <a:schemeClr val="accent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4pPr>
      <a:lvl5pPr marL="285750" marR="0" lvl="4" indent="-28575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buChar char="•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shipnoiseregister.web.app/home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6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öhne Leicht" panose="020B0303030202060203" pitchFamily="34" charset="77"/>
              </a:rPr>
              <a:t>Thursday 7 December </a:t>
            </a:r>
            <a:endParaRPr>
              <a:latin typeface="Söhne Leicht" panose="020B0303030202060203" pitchFamily="34" charset="77"/>
            </a:endParaRPr>
          </a:p>
        </p:txBody>
      </p:sp>
      <p:pic>
        <p:nvPicPr>
          <p:cNvPr id="4" name="Picture 3" descr="A logo with a circle and a logo on it&#10;&#10;Description automatically generated">
            <a:extLst>
              <a:ext uri="{FF2B5EF4-FFF2-40B4-BE49-F238E27FC236}">
                <a16:creationId xmlns:a16="http://schemas.microsoft.com/office/drawing/2014/main" id="{7709FD14-D042-094C-3930-30820098F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411511"/>
            <a:ext cx="1728192" cy="710032"/>
          </a:xfrm>
          <a:prstGeom prst="rect">
            <a:avLst/>
          </a:prstGeom>
        </p:spPr>
      </p:pic>
      <p:pic>
        <p:nvPicPr>
          <p:cNvPr id="12" name="Picture Placeholder 11" descr="A group of people in orange uniforms&#10;&#10;Description automatically generated">
            <a:extLst>
              <a:ext uri="{FF2B5EF4-FFF2-40B4-BE49-F238E27FC236}">
                <a16:creationId xmlns:a16="http://schemas.microsoft.com/office/drawing/2014/main" id="{ECFC8B42-A582-C579-EF92-6C3CE7906F84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4"/>
          <a:srcRect l="16667" r="16667"/>
          <a:stretch>
            <a:fillRect/>
          </a:stretch>
        </p:blipFill>
        <p:spPr/>
      </p:pic>
      <p:sp>
        <p:nvSpPr>
          <p:cNvPr id="199" name="Google Shape;199;p2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latin typeface="Söhne" panose="020B0503030202060203" pitchFamily="34" charset="77"/>
                <a:cs typeface="Arial" panose="020B0604020202020204" pitchFamily="34" charset="0"/>
              </a:rPr>
              <a:t>Community Reference Group </a:t>
            </a:r>
            <a:endParaRPr sz="4200" b="0">
              <a:latin typeface="Söhne Leicht" panose="020B0303030202060203" pitchFamily="34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0479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8"/>
          <p:cNvSpPr txBox="1">
            <a:spLocks noGrp="1"/>
          </p:cNvSpPr>
          <p:nvPr>
            <p:ph type="subTitle" idx="1"/>
          </p:nvPr>
        </p:nvSpPr>
        <p:spPr>
          <a:xfrm>
            <a:off x="4499992" y="1635646"/>
            <a:ext cx="4608512" cy="14401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NZ" sz="3200">
                <a:solidFill>
                  <a:srgbClr val="000000"/>
                </a:solidFill>
                <a:effectLst/>
                <a:latin typeface="Söhne" panose="020B0803030202060203" pitchFamily="34" charset="0"/>
              </a:rPr>
              <a:t>Any other business?</a:t>
            </a:r>
            <a:endParaRPr sz="3200">
              <a:latin typeface="Söhne" panose="020B0803030202060203" pitchFamily="34" charset="0"/>
            </a:endParaRPr>
          </a:p>
        </p:txBody>
      </p:sp>
      <p:pic>
        <p:nvPicPr>
          <p:cNvPr id="42" name="Picture Placeholder 41" descr="Two men in orange jumpsuits walking on a wet street&#10;&#10;Description automatically generated">
            <a:extLst>
              <a:ext uri="{FF2B5EF4-FFF2-40B4-BE49-F238E27FC236}">
                <a16:creationId xmlns:a16="http://schemas.microsoft.com/office/drawing/2014/main" id="{59523AA7-842E-A569-8461-436BD89591D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5041" r="2504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683155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45"/>
          <p:cNvSpPr txBox="1">
            <a:spLocks noGrp="1"/>
          </p:cNvSpPr>
          <p:nvPr>
            <p:ph type="title"/>
          </p:nvPr>
        </p:nvSpPr>
        <p:spPr>
          <a:xfrm>
            <a:off x="251520" y="1179694"/>
            <a:ext cx="4300205" cy="88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latin typeface="Söhne" panose="020B0503030202060203" pitchFamily="34" charset="77"/>
              </a:rPr>
              <a:t>Thanks</a:t>
            </a:r>
            <a:br>
              <a:rPr lang="en" sz="4200"/>
            </a:br>
            <a:r>
              <a:rPr lang="en" sz="4200" b="0">
                <a:latin typeface="Söhne Leicht" panose="020B0303030202060203" pitchFamily="34" charset="77"/>
              </a:rPr>
              <a:t>Ngā mihi nui</a:t>
            </a:r>
            <a:endParaRPr sz="4200" b="0">
              <a:latin typeface="Söhne Leicht" panose="020B0303030202060203" pitchFamily="34" charset="77"/>
            </a:endParaRPr>
          </a:p>
        </p:txBody>
      </p:sp>
      <p:sp>
        <p:nvSpPr>
          <p:cNvPr id="478" name="Google Shape;478;p45"/>
          <p:cNvSpPr txBox="1">
            <a:spLocks noGrp="1"/>
          </p:cNvSpPr>
          <p:nvPr>
            <p:ph type="subTitle" idx="1"/>
          </p:nvPr>
        </p:nvSpPr>
        <p:spPr>
          <a:xfrm>
            <a:off x="251520" y="2305138"/>
            <a:ext cx="4300205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Söhne" panose="020B0503030202060203" pitchFamily="34" charset="77"/>
                <a:ea typeface="Poppins"/>
                <a:cs typeface="Poppins"/>
                <a:sym typeface="Poppins"/>
              </a:rPr>
              <a:t>Do you have any questions?</a:t>
            </a:r>
            <a:endParaRPr b="1">
              <a:latin typeface="Söhne" panose="020B0503030202060203" pitchFamily="34" charset="77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feedback@poal.co.nz</a:t>
            </a:r>
            <a:endParaRPr>
              <a:latin typeface="Söhne Leicht" panose="020B0303030202060203" pitchFamily="34" charset="77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öhne Leicht" panose="020B0303030202060203" pitchFamily="34" charset="77"/>
              </a:rPr>
              <a:t>www.poal.co.nz</a:t>
            </a:r>
            <a:endParaRPr>
              <a:latin typeface="Söhne Leicht" panose="020B0303030202060203" pitchFamily="34" charset="77"/>
            </a:endParaRPr>
          </a:p>
        </p:txBody>
      </p:sp>
      <p:pic>
        <p:nvPicPr>
          <p:cNvPr id="14" name="Picture Placeholder 21" descr="A group of men in orange jumpsuits and helmets standing on a platform&#10;&#10;Description automatically generated">
            <a:extLst>
              <a:ext uri="{FF2B5EF4-FFF2-40B4-BE49-F238E27FC236}">
                <a16:creationId xmlns:a16="http://schemas.microsoft.com/office/drawing/2014/main" id="{FCC179FC-30BD-8455-0715-B948ADDEA0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041" r="25041"/>
          <a:stretch>
            <a:fillRect/>
          </a:stretch>
        </p:blipFill>
        <p:spPr>
          <a:xfrm>
            <a:off x="5292080" y="0"/>
            <a:ext cx="385192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4BB1E0EE-5645-4C76-6B0B-C696D681C2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</a:blip>
          <a:srcRect l="50000" t="30576"/>
          <a:stretch/>
        </p:blipFill>
        <p:spPr>
          <a:xfrm>
            <a:off x="0" y="0"/>
            <a:ext cx="2419200" cy="5143500"/>
          </a:xfrm>
          <a:prstGeom prst="rect">
            <a:avLst/>
          </a:prstGeom>
        </p:spPr>
      </p:pic>
      <p:sp>
        <p:nvSpPr>
          <p:cNvPr id="43" name="Subtitle 42">
            <a:extLst>
              <a:ext uri="{FF2B5EF4-FFF2-40B4-BE49-F238E27FC236}">
                <a16:creationId xmlns:a16="http://schemas.microsoft.com/office/drawing/2014/main" id="{150FE7DE-B03C-FC30-187E-5FAF3BEEE6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91880" y="1851670"/>
            <a:ext cx="1944216" cy="447600"/>
          </a:xfrm>
        </p:spPr>
        <p:txBody>
          <a:bodyPr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NZ" b="1">
                <a:latin typeface="Söhne" panose="020B0503030202060203" pitchFamily="34" charset="77"/>
              </a:rPr>
              <a:t>Welcome</a:t>
            </a:r>
          </a:p>
          <a:p>
            <a:pPr marL="0" indent="0"/>
            <a:r>
              <a:rPr lang="en-NZ">
                <a:latin typeface="Söhne Leicht" panose="020B0303030202060203" pitchFamily="34" charset="77"/>
              </a:rPr>
              <a:t>Roger Gray</a:t>
            </a:r>
          </a:p>
        </p:txBody>
      </p:sp>
      <p:sp>
        <p:nvSpPr>
          <p:cNvPr id="220" name="Google Shape;220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+mj-lt"/>
              </a:rPr>
              <a:t>Agenda </a:t>
            </a:r>
            <a:endParaRPr sz="3000" b="0">
              <a:latin typeface="Söhne Leicht" panose="020B0303030202060203" pitchFamily="34" charset="77"/>
            </a:endParaRP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98C14DF7-4558-1E60-853A-EB9DD16DC3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NZ" b="1">
                <a:latin typeface="Söhne" panose="020B0503030202060203" pitchFamily="34" charset="77"/>
              </a:rPr>
              <a:t>General Business Update </a:t>
            </a:r>
          </a:p>
          <a:p>
            <a:pPr marL="0" indent="0"/>
            <a:r>
              <a:rPr lang="en-NZ">
                <a:latin typeface="Söhne Leicht" panose="020B0303030202060203" pitchFamily="34" charset="77"/>
              </a:rPr>
              <a:t>Roger Gray 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D817344E-3913-597A-59CF-CE0CFB5CB0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NZ" b="1">
                <a:latin typeface="Söhne" panose="020B0503030202060203" pitchFamily="34" charset="77"/>
              </a:rPr>
              <a:t>Environmental Update</a:t>
            </a:r>
          </a:p>
          <a:p>
            <a:pPr marL="0" indent="0"/>
            <a:r>
              <a:rPr lang="en-NZ"/>
              <a:t>Nigel Ironside</a:t>
            </a:r>
            <a:r>
              <a:rPr lang="en-NZ">
                <a:latin typeface="Söhne Leicht" panose="020B0303030202060203" pitchFamily="34" charset="77"/>
              </a:rPr>
              <a:t> 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DA9E1436-36F5-09FC-13F2-72CE92ACA69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54768" y="1827541"/>
            <a:ext cx="1978009" cy="596100"/>
          </a:xfrm>
        </p:spPr>
        <p:txBody>
          <a:bodyPr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NZ" b="1">
                <a:latin typeface="Söhne" panose="020B0503030202060203" pitchFamily="34" charset="77"/>
              </a:rPr>
              <a:t>Any other business   </a:t>
            </a:r>
          </a:p>
          <a:p>
            <a:pPr marL="0" indent="0"/>
            <a:r>
              <a:rPr lang="en-NZ"/>
              <a:t>Julie Wagener   </a:t>
            </a:r>
            <a:endParaRPr lang="en-NZ">
              <a:latin typeface="Söhne Leicht" panose="020B0303030202060203" pitchFamily="34" charset="77"/>
            </a:endParaRPr>
          </a:p>
        </p:txBody>
      </p:sp>
      <p:sp>
        <p:nvSpPr>
          <p:cNvPr id="2" name="Google Shape;221;p28">
            <a:extLst>
              <a:ext uri="{FF2B5EF4-FFF2-40B4-BE49-F238E27FC236}">
                <a16:creationId xmlns:a16="http://schemas.microsoft.com/office/drawing/2014/main" id="{198DC9B1-6EF6-BCC8-D008-43A7E755B91A}"/>
              </a:ext>
            </a:extLst>
          </p:cNvPr>
          <p:cNvSpPr txBox="1">
            <a:spLocks/>
          </p:cNvSpPr>
          <p:nvPr/>
        </p:nvSpPr>
        <p:spPr>
          <a:xfrm>
            <a:off x="3041060" y="2867617"/>
            <a:ext cx="1000200" cy="5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accent1"/>
                </a:solidFill>
                <a:latin typeface="+mj-lt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" sz="4200" b="1" i="0">
                <a:solidFill>
                  <a:schemeClr val="bg1"/>
                </a:solidFill>
                <a:latin typeface="Söhne" panose="020B0503030202060203" pitchFamily="34" charset="77"/>
                <a:cs typeface="Arial Black" panose="020B0604020202020204" pitchFamily="34" charset="0"/>
              </a:rPr>
              <a:t>2</a:t>
            </a:r>
          </a:p>
        </p:txBody>
      </p:sp>
      <p:sp>
        <p:nvSpPr>
          <p:cNvPr id="3" name="Google Shape;221;p28">
            <a:extLst>
              <a:ext uri="{FF2B5EF4-FFF2-40B4-BE49-F238E27FC236}">
                <a16:creationId xmlns:a16="http://schemas.microsoft.com/office/drawing/2014/main" id="{A5AC73FB-6707-C5E9-680A-22E47BE0BFAE}"/>
              </a:ext>
            </a:extLst>
          </p:cNvPr>
          <p:cNvSpPr txBox="1">
            <a:spLocks/>
          </p:cNvSpPr>
          <p:nvPr/>
        </p:nvSpPr>
        <p:spPr>
          <a:xfrm>
            <a:off x="3051284" y="3713860"/>
            <a:ext cx="1000200" cy="5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accent1"/>
                </a:solidFill>
                <a:latin typeface="+mj-lt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" sz="4200" b="1" i="0">
                <a:solidFill>
                  <a:schemeClr val="bg1"/>
                </a:solidFill>
                <a:latin typeface="Söhne" panose="020B0503030202060203" pitchFamily="34" charset="77"/>
                <a:cs typeface="Arial Black" panose="020B0604020202020204" pitchFamily="34" charset="0"/>
              </a:rPr>
              <a:t>3</a:t>
            </a:r>
          </a:p>
        </p:txBody>
      </p:sp>
      <p:sp>
        <p:nvSpPr>
          <p:cNvPr id="5" name="Google Shape;221;p28">
            <a:extLst>
              <a:ext uri="{FF2B5EF4-FFF2-40B4-BE49-F238E27FC236}">
                <a16:creationId xmlns:a16="http://schemas.microsoft.com/office/drawing/2014/main" id="{B89ABA14-D6B9-AD40-AD64-5C05AFF54C21}"/>
              </a:ext>
            </a:extLst>
          </p:cNvPr>
          <p:cNvSpPr txBox="1">
            <a:spLocks/>
          </p:cNvSpPr>
          <p:nvPr/>
        </p:nvSpPr>
        <p:spPr>
          <a:xfrm>
            <a:off x="5978289" y="1820333"/>
            <a:ext cx="476484" cy="699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accent1"/>
                </a:solidFill>
                <a:latin typeface="+mj-lt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" sz="4200">
                <a:solidFill>
                  <a:schemeClr val="bg1"/>
                </a:solidFill>
                <a:latin typeface="Söhne" panose="020B0503030202060203" pitchFamily="34" charset="77"/>
                <a:cs typeface="Arial Black" panose="020B0604020202020204" pitchFamily="34" charset="0"/>
              </a:rPr>
              <a:t>4</a:t>
            </a:r>
            <a:endParaRPr lang="en" sz="4200" b="1" i="0">
              <a:solidFill>
                <a:schemeClr val="bg1"/>
              </a:solidFill>
              <a:latin typeface="Söhne" panose="020B0503030202060203" pitchFamily="34" charset="77"/>
              <a:cs typeface="Arial Black" panose="020B0604020202020204" pitchFamily="34" charset="0"/>
            </a:endParaRPr>
          </a:p>
        </p:txBody>
      </p:sp>
      <p:sp>
        <p:nvSpPr>
          <p:cNvPr id="6" name="Google Shape;221;p28">
            <a:extLst>
              <a:ext uri="{FF2B5EF4-FFF2-40B4-BE49-F238E27FC236}">
                <a16:creationId xmlns:a16="http://schemas.microsoft.com/office/drawing/2014/main" id="{1443D6E2-2229-6D42-E246-6830AC73B7BE}"/>
              </a:ext>
            </a:extLst>
          </p:cNvPr>
          <p:cNvSpPr txBox="1">
            <a:spLocks/>
          </p:cNvSpPr>
          <p:nvPr/>
        </p:nvSpPr>
        <p:spPr>
          <a:xfrm>
            <a:off x="5978289" y="3440609"/>
            <a:ext cx="553715" cy="693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accent1"/>
                </a:solidFill>
                <a:latin typeface="+mj-lt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 lang="en" sz="4200" b="1" i="0">
              <a:solidFill>
                <a:schemeClr val="bg1"/>
              </a:solidFill>
              <a:latin typeface="Söhne" panose="020B0503030202060203" pitchFamily="34" charset="77"/>
              <a:cs typeface="Arial Black" panose="020B0604020202020204" pitchFamily="34" charset="0"/>
            </a:endParaRPr>
          </a:p>
        </p:txBody>
      </p:sp>
      <p:sp>
        <p:nvSpPr>
          <p:cNvPr id="7" name="Google Shape;221;p28">
            <a:extLst>
              <a:ext uri="{FF2B5EF4-FFF2-40B4-BE49-F238E27FC236}">
                <a16:creationId xmlns:a16="http://schemas.microsoft.com/office/drawing/2014/main" id="{80F7711A-119C-19E4-B83F-409F9BB370C4}"/>
              </a:ext>
            </a:extLst>
          </p:cNvPr>
          <p:cNvSpPr txBox="1">
            <a:spLocks/>
          </p:cNvSpPr>
          <p:nvPr/>
        </p:nvSpPr>
        <p:spPr>
          <a:xfrm>
            <a:off x="3041060" y="1923678"/>
            <a:ext cx="1000200" cy="5961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000" b="1" i="0" u="none" strike="noStrike" cap="none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4200" b="1" i="0">
                <a:solidFill>
                  <a:schemeClr val="bg1"/>
                </a:solidFill>
                <a:latin typeface="Söhne" panose="020B0503030202060203" pitchFamily="34" charset="77"/>
                <a:cs typeface="Arial Black" panose="020B0604020202020204" pitchFamily="34" charset="0"/>
              </a:rPr>
              <a:t>1</a:t>
            </a:r>
          </a:p>
        </p:txBody>
      </p:sp>
      <p:sp>
        <p:nvSpPr>
          <p:cNvPr id="8" name="Google Shape;221;p28">
            <a:extLst>
              <a:ext uri="{FF2B5EF4-FFF2-40B4-BE49-F238E27FC236}">
                <a16:creationId xmlns:a16="http://schemas.microsoft.com/office/drawing/2014/main" id="{917D3193-BF5F-5948-8576-A5C2C1B9FE76}"/>
              </a:ext>
            </a:extLst>
          </p:cNvPr>
          <p:cNvSpPr txBox="1">
            <a:spLocks/>
          </p:cNvSpPr>
          <p:nvPr/>
        </p:nvSpPr>
        <p:spPr>
          <a:xfrm>
            <a:off x="5978289" y="2526986"/>
            <a:ext cx="553715" cy="764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accent1"/>
                </a:solidFill>
                <a:latin typeface="+mj-lt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" sz="4200">
                <a:solidFill>
                  <a:schemeClr val="bg1"/>
                </a:solidFill>
                <a:latin typeface="Söhne" panose="020B0503030202060203" pitchFamily="34" charset="77"/>
                <a:cs typeface="Arial Black" panose="020B0604020202020204" pitchFamily="34" charset="0"/>
              </a:rPr>
              <a:t>5</a:t>
            </a:r>
            <a:endParaRPr lang="en" sz="4200" b="1" i="0">
              <a:solidFill>
                <a:schemeClr val="bg1"/>
              </a:solidFill>
              <a:latin typeface="Söhne" panose="020B0503030202060203" pitchFamily="34" charset="77"/>
              <a:cs typeface="Arial Black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F7D84C-26DC-0977-A44C-E80BBD947F7C}"/>
              </a:ext>
            </a:extLst>
          </p:cNvPr>
          <p:cNvSpPr txBox="1"/>
          <p:nvPr/>
        </p:nvSpPr>
        <p:spPr>
          <a:xfrm flipH="1">
            <a:off x="6454769" y="2565792"/>
            <a:ext cx="24191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NZ" sz="1400" b="1" i="0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öhne" panose="020B0503030202060203" pitchFamily="34" charset="77"/>
                <a:cs typeface="Arial"/>
                <a:sym typeface="Arial"/>
              </a:rPr>
              <a:t>Close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NZ">
                <a:solidFill>
                  <a:srgbClr val="FFFFFF"/>
                </a:solidFill>
                <a:latin typeface="Söhne Leicht" panose="020B0303030202060203" pitchFamily="34" charset="77"/>
              </a:rPr>
              <a:t>Roger Gray  </a:t>
            </a:r>
            <a:endParaRPr kumimoji="0" lang="en-NZ" sz="1400" b="0" i="0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öhne Leicht" panose="020B0303030202060203" pitchFamily="34" charset="77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6411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9"/>
          <p:cNvSpPr txBox="1">
            <a:spLocks noGrp="1"/>
          </p:cNvSpPr>
          <p:nvPr>
            <p:ph type="title"/>
          </p:nvPr>
        </p:nvSpPr>
        <p:spPr>
          <a:xfrm>
            <a:off x="3995936" y="1491630"/>
            <a:ext cx="4824535" cy="15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0">
                <a:solidFill>
                  <a:schemeClr val="accent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  <a:r>
              <a:rPr lang="en-US" sz="4400">
                <a:solidFill>
                  <a:schemeClr val="accent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br>
              <a:rPr lang="en-US" sz="4400">
                <a:solidFill>
                  <a:schemeClr val="accent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" sz="4200">
                <a:solidFill>
                  <a:schemeClr val="bg1"/>
                </a:solidFill>
                <a:latin typeface="Söhne" panose="020B0503030202060203" pitchFamily="34" charset="77"/>
              </a:rPr>
              <a:t>General Business Update </a:t>
            </a:r>
            <a:br>
              <a:rPr lang="en" sz="4200">
                <a:solidFill>
                  <a:schemeClr val="bg1"/>
                </a:solidFill>
              </a:rPr>
            </a:br>
            <a:endParaRPr sz="4200" b="0">
              <a:solidFill>
                <a:schemeClr val="bg1"/>
              </a:solidFill>
              <a:latin typeface="Söhne Leicht" panose="020B0303030202060203" pitchFamily="34" charset="77"/>
            </a:endParaRPr>
          </a:p>
        </p:txBody>
      </p:sp>
      <p:pic>
        <p:nvPicPr>
          <p:cNvPr id="239" name="Google Shape;239;p29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/>
          <a:srcRect l="12605" r="37475"/>
          <a:stretch/>
        </p:blipFill>
        <p:spPr>
          <a:xfrm>
            <a:off x="2" y="1"/>
            <a:ext cx="3851918" cy="5143500"/>
          </a:xfrm>
          <a:prstGeom prst="rect">
            <a:avLst/>
          </a:prstGeom>
        </p:spPr>
      </p:pic>
      <p:sp>
        <p:nvSpPr>
          <p:cNvPr id="2" name="Google Shape;250;p30">
            <a:extLst>
              <a:ext uri="{FF2B5EF4-FFF2-40B4-BE49-F238E27FC236}">
                <a16:creationId xmlns:a16="http://schemas.microsoft.com/office/drawing/2014/main" id="{B920EE40-1CA4-CBAA-B17B-848B7ED8C694}"/>
              </a:ext>
            </a:extLst>
          </p:cNvPr>
          <p:cNvSpPr txBox="1">
            <a:spLocks/>
          </p:cNvSpPr>
          <p:nvPr/>
        </p:nvSpPr>
        <p:spPr>
          <a:xfrm>
            <a:off x="4067944" y="3723878"/>
            <a:ext cx="4255247" cy="9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+mn-lt"/>
                <a:ea typeface="ABC WHYTE PLUS VARIABLE TRIAL R" panose="020B0004040202060203" pitchFamily="34" charset="77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0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cap="none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285750" marR="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b="0">
                <a:solidFill>
                  <a:schemeClr val="bg1"/>
                </a:solidFill>
                <a:latin typeface="Söhne Leicht" panose="020B0303030202060203" pitchFamily="34" charset="77"/>
              </a:rPr>
              <a:t>Roger Gray</a:t>
            </a:r>
            <a:endParaRPr lang="en-NZ" sz="2000">
              <a:solidFill>
                <a:schemeClr val="bg1"/>
              </a:solidFill>
              <a:latin typeface="Söhne Leicht" panose="020B0303030202060203" pitchFamily="34" charset="77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30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/>
          <a:srcRect l="3069" t="11394" r="14845" b="6181"/>
          <a:stretch/>
        </p:blipFill>
        <p:spPr>
          <a:xfrm>
            <a:off x="5292080" y="2568100"/>
            <a:ext cx="3851895" cy="2578250"/>
          </a:xfrm>
          <a:prstGeom prst="rect">
            <a:avLst/>
          </a:prstGeom>
        </p:spPr>
      </p:pic>
      <p:sp>
        <p:nvSpPr>
          <p:cNvPr id="250" name="Google Shape;250;p30"/>
          <p:cNvSpPr txBox="1">
            <a:spLocks noGrp="1"/>
          </p:cNvSpPr>
          <p:nvPr>
            <p:ph type="subTitle" idx="10"/>
          </p:nvPr>
        </p:nvSpPr>
        <p:spPr>
          <a:xfrm>
            <a:off x="244745" y="1607413"/>
            <a:ext cx="4255247" cy="9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 dirty="0">
                <a:latin typeface="Söhne Leicht"/>
                <a:cs typeface="Arial"/>
              </a:rPr>
              <a:t>Auckland Council  </a:t>
            </a:r>
            <a:endParaRPr lang="en-NZ" sz="2000">
              <a:solidFill>
                <a:srgbClr val="000000"/>
              </a:solidFill>
              <a:effectLst/>
              <a:latin typeface="Söhne Leicht" panose="020B0303030202060203" pitchFamily="34" charset="77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NZ" sz="2000" dirty="0">
                <a:latin typeface="Söhne Leicht"/>
                <a:cs typeface="Arial"/>
              </a:rPr>
              <a:t>Deloitte Top 200 Awards </a:t>
            </a:r>
            <a:endParaRPr lang="en-N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>
                <a:latin typeface="Söhne Leicht"/>
                <a:cs typeface="Arial"/>
              </a:rPr>
              <a:t>Bumper cruise season</a:t>
            </a:r>
            <a:endParaRPr lang="en-N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 dirty="0">
                <a:latin typeface="Söhne Leicht"/>
                <a:cs typeface="Arial"/>
              </a:rPr>
              <a:t>Safety update </a:t>
            </a:r>
          </a:p>
        </p:txBody>
      </p:sp>
      <p:sp>
        <p:nvSpPr>
          <p:cNvPr id="251" name="Google Shape;251;p3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Söhne" panose="020B0503030202060203" pitchFamily="34" charset="77"/>
              </a:rPr>
              <a:t>General Business Update </a:t>
            </a:r>
            <a:endParaRPr sz="3000">
              <a:latin typeface="Söhne" panose="020B0503030202060203" pitchFamily="34" charset="77"/>
            </a:endParaRPr>
          </a:p>
        </p:txBody>
      </p:sp>
      <p:pic>
        <p:nvPicPr>
          <p:cNvPr id="9" name="Picture Placeholder 8" descr="A person working on a machine&#10;&#10;Description automatically generated">
            <a:extLst>
              <a:ext uri="{FF2B5EF4-FFF2-40B4-BE49-F238E27FC236}">
                <a16:creationId xmlns:a16="http://schemas.microsoft.com/office/drawing/2014/main" id="{547BFC24-B353-F543-F5AB-E4B328E62C72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4"/>
          <a:srcRect l="205" r="205"/>
          <a:stretch>
            <a:fillRect/>
          </a:stretch>
        </p:blipFill>
        <p:spPr/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9"/>
          <p:cNvSpPr txBox="1">
            <a:spLocks noGrp="1"/>
          </p:cNvSpPr>
          <p:nvPr>
            <p:ph type="title"/>
          </p:nvPr>
        </p:nvSpPr>
        <p:spPr>
          <a:xfrm>
            <a:off x="3995936" y="1491630"/>
            <a:ext cx="4824535" cy="15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7000">
                <a:solidFill>
                  <a:schemeClr val="accent1"/>
                </a:solidFill>
                <a:latin typeface="Arial Black"/>
                <a:cs typeface="Arial Black" panose="020B0604020202020204" pitchFamily="34" charset="0"/>
              </a:rPr>
              <a:t>3</a:t>
            </a:r>
            <a:r>
              <a:rPr lang="en-US" sz="4400">
                <a:solidFill>
                  <a:schemeClr val="accent1"/>
                </a:solidFill>
                <a:latin typeface="Arial Black"/>
                <a:cs typeface="Arial Black" panose="020B0604020202020204" pitchFamily="34" charset="0"/>
              </a:rPr>
              <a:t> </a:t>
            </a:r>
            <a:br>
              <a:rPr lang="en-US" sz="4400"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4400">
                <a:latin typeface="Arial Black"/>
                <a:cs typeface="Arial Black" panose="020B0604020202020204" pitchFamily="34" charset="0"/>
              </a:rPr>
              <a:t>Environmental </a:t>
            </a:r>
            <a:r>
              <a:rPr lang="en-US" sz="4200">
                <a:latin typeface="Söhne"/>
                <a:cs typeface="Arial"/>
              </a:rPr>
              <a:t> Update </a:t>
            </a:r>
            <a:br>
              <a:rPr lang="en-US" sz="4200"/>
            </a:br>
            <a:endParaRPr lang="en-US" sz="4200" b="0">
              <a:solidFill>
                <a:schemeClr val="bg1"/>
              </a:solidFill>
              <a:latin typeface="Söhne Leicht" panose="020B0303030202060203" pitchFamily="34" charset="77"/>
            </a:endParaRPr>
          </a:p>
        </p:txBody>
      </p:sp>
      <p:sp>
        <p:nvSpPr>
          <p:cNvPr id="2" name="Google Shape;250;p30">
            <a:extLst>
              <a:ext uri="{FF2B5EF4-FFF2-40B4-BE49-F238E27FC236}">
                <a16:creationId xmlns:a16="http://schemas.microsoft.com/office/drawing/2014/main" id="{B920EE40-1CA4-CBAA-B17B-848B7ED8C694}"/>
              </a:ext>
            </a:extLst>
          </p:cNvPr>
          <p:cNvSpPr txBox="1">
            <a:spLocks/>
          </p:cNvSpPr>
          <p:nvPr/>
        </p:nvSpPr>
        <p:spPr>
          <a:xfrm>
            <a:off x="4067944" y="3723878"/>
            <a:ext cx="4255247" cy="9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+mn-lt"/>
                <a:ea typeface="ABC WHYTE PLUS VARIABLE TRIAL R" panose="020B0004040202060203" pitchFamily="34" charset="77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0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cap="none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285750" marR="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b="0">
                <a:solidFill>
                  <a:schemeClr val="bg1"/>
                </a:solidFill>
                <a:latin typeface="Söhne Leicht" panose="020B0303030202060203" pitchFamily="34" charset="77"/>
              </a:rPr>
              <a:t>Nigel Ironside  </a:t>
            </a:r>
            <a:endParaRPr lang="en-NZ" sz="2000">
              <a:solidFill>
                <a:schemeClr val="bg1"/>
              </a:solidFill>
              <a:latin typeface="Söhne Leicht" panose="020B0303030202060203" pitchFamily="34" charset="77"/>
            </a:endParaRPr>
          </a:p>
        </p:txBody>
      </p:sp>
      <p:pic>
        <p:nvPicPr>
          <p:cNvPr id="6" name="Picture Placeholder 5" descr="A tugboat and a container ship&#10;&#10;Description automatically generated">
            <a:extLst>
              <a:ext uri="{FF2B5EF4-FFF2-40B4-BE49-F238E27FC236}">
                <a16:creationId xmlns:a16="http://schemas.microsoft.com/office/drawing/2014/main" id="{ED630C39-9DD7-A58C-C7C7-B4415AC18B63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3"/>
          <a:srcRect l="25041" r="25041"/>
          <a:stretch>
            <a:fillRect/>
          </a:stretch>
        </p:blipFill>
        <p:spPr>
          <a:xfrm>
            <a:off x="0" y="0"/>
            <a:ext cx="3851918" cy="5143500"/>
          </a:xfrm>
        </p:spPr>
      </p:pic>
    </p:spTree>
    <p:extLst>
      <p:ext uri="{BB962C8B-B14F-4D97-AF65-F5344CB8AC3E}">
        <p14:creationId xmlns:p14="http://schemas.microsoft.com/office/powerpoint/2010/main" val="243385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1"/>
          <p:cNvSpPr txBox="1">
            <a:spLocks noGrp="1"/>
          </p:cNvSpPr>
          <p:nvPr>
            <p:ph type="subTitle" idx="1"/>
          </p:nvPr>
        </p:nvSpPr>
        <p:spPr>
          <a:xfrm>
            <a:off x="277415" y="715167"/>
            <a:ext cx="6565926" cy="942617"/>
          </a:xfrm>
          <a:prstGeom prst="rect">
            <a:avLst/>
          </a:prstGeom>
        </p:spPr>
        <p:txBody>
          <a:bodyPr spcFirstLastPara="1" vert="horz" wrap="square" lIns="90877" tIns="90877" rIns="90877" bIns="90877" rtlCol="0" anchor="t" anchorCtr="0">
            <a:noAutofit/>
          </a:bodyPr>
          <a:lstStyle/>
          <a:p>
            <a:pPr>
              <a:spcBef>
                <a:spcPts val="224"/>
              </a:spcBef>
              <a:spcAft>
                <a:spcPts val="224"/>
              </a:spcAft>
              <a:buSzPts val="2400"/>
              <a:defRPr/>
            </a:pPr>
            <a:r>
              <a:rPr lang="en-US" sz="1643">
                <a:solidFill>
                  <a:schemeClr val="accent1"/>
                </a:solidFill>
                <a:latin typeface="Söhne Kräftig"/>
                <a:cs typeface="Arial"/>
                <a:sym typeface="Poppins"/>
              </a:rPr>
              <a:t>From 1 June 2024 </a:t>
            </a:r>
          </a:p>
          <a:p>
            <a:pPr>
              <a:spcBef>
                <a:spcPts val="224"/>
              </a:spcBef>
              <a:spcAft>
                <a:spcPts val="224"/>
              </a:spcAft>
              <a:defRPr/>
            </a:pPr>
            <a:r>
              <a:rPr lang="en-US" sz="1643">
                <a:latin typeface="Söhne Leicht"/>
                <a:cs typeface="Arial"/>
              </a:rPr>
              <a:t>New Zealand ports to required shipping lines provide a certified positive ‘NEPTUNES Noise Label Score’ for new container vessels entering an NZ service or confirm that a reactive silencer is fitted to ancillary engines used while at berth from June 1</a:t>
            </a:r>
            <a:r>
              <a:rPr lang="en-US" sz="1643" baseline="30000">
                <a:latin typeface="Söhne Leicht"/>
                <a:cs typeface="Arial"/>
              </a:rPr>
              <a:t>st</a:t>
            </a:r>
            <a:r>
              <a:rPr lang="en-US" sz="1643">
                <a:latin typeface="Söhne Leicht"/>
                <a:cs typeface="Arial"/>
              </a:rPr>
              <a:t> 2024</a:t>
            </a:r>
          </a:p>
          <a:p>
            <a:pPr>
              <a:spcBef>
                <a:spcPts val="224"/>
              </a:spcBef>
              <a:spcAft>
                <a:spcPts val="224"/>
              </a:spcAft>
              <a:defRPr/>
            </a:pPr>
            <a:endParaRPr lang="en-US" sz="1643">
              <a:latin typeface="Söhne Leicht"/>
              <a:cs typeface="Arial"/>
            </a:endParaRPr>
          </a:p>
          <a:p>
            <a:pPr>
              <a:spcBef>
                <a:spcPts val="224"/>
              </a:spcBef>
              <a:spcAft>
                <a:spcPts val="224"/>
              </a:spcAft>
              <a:buSzPts val="2400"/>
              <a:defRPr/>
            </a:pPr>
            <a:r>
              <a:rPr lang="en-US" sz="1643">
                <a:solidFill>
                  <a:schemeClr val="accent1"/>
                </a:solidFill>
                <a:latin typeface="Söhne Kräftig"/>
                <a:cs typeface="Arial"/>
              </a:rPr>
              <a:t>Interim Arrangements as Notified to Shipping Lines</a:t>
            </a:r>
            <a:endParaRPr lang="en-GB" sz="1643">
              <a:solidFill>
                <a:schemeClr val="accent1"/>
              </a:solidFill>
              <a:latin typeface="Söhne Kräftig"/>
              <a:cs typeface="Arial"/>
            </a:endParaRPr>
          </a:p>
          <a:p>
            <a:pPr>
              <a:spcBef>
                <a:spcPts val="224"/>
              </a:spcBef>
              <a:spcAft>
                <a:spcPts val="224"/>
              </a:spcAft>
              <a:defRPr/>
            </a:pPr>
            <a:r>
              <a:rPr lang="en-US" sz="1643">
                <a:latin typeface="Raleway" pitchFamily="2" charset="0"/>
                <a:cs typeface="Arial"/>
              </a:rPr>
              <a:t>All new arrivals to NZ or a vessel of concern to be monitored by NZ ports to establish a ‘Derived Noise Label Score’. Monitoring will be undertaken at a convenient time on an NZ port calls. </a:t>
            </a:r>
          </a:p>
          <a:p>
            <a:pPr>
              <a:spcBef>
                <a:spcPts val="224"/>
              </a:spcBef>
              <a:spcAft>
                <a:spcPts val="224"/>
              </a:spcAft>
              <a:defRPr/>
            </a:pPr>
            <a:endParaRPr lang="en-GB" sz="1643">
              <a:latin typeface="Raleway" pitchFamily="2" charset="0"/>
              <a:cs typeface="Arial"/>
            </a:endParaRPr>
          </a:p>
          <a:p>
            <a:pPr>
              <a:spcBef>
                <a:spcPts val="224"/>
              </a:spcBef>
              <a:spcAft>
                <a:spcPts val="224"/>
              </a:spcAft>
              <a:defRPr/>
            </a:pPr>
            <a:r>
              <a:rPr lang="en-US" sz="1643">
                <a:latin typeface="Raleway" pitchFamily="2" charset="0"/>
                <a:cs typeface="Arial"/>
              </a:rPr>
              <a:t>Vessel / line to be given 6 months to mitigate negative scores</a:t>
            </a:r>
          </a:p>
          <a:p>
            <a:pPr>
              <a:spcBef>
                <a:spcPts val="224"/>
              </a:spcBef>
              <a:spcAft>
                <a:spcPts val="224"/>
              </a:spcAft>
              <a:buSzPts val="2400"/>
              <a:defRPr/>
            </a:pPr>
            <a:r>
              <a:rPr lang="en-US" sz="1643">
                <a:solidFill>
                  <a:schemeClr val="accent1"/>
                </a:solidFill>
                <a:latin typeface="Söhne Kräftig"/>
                <a:cs typeface="Arial"/>
              </a:rPr>
              <a:t>Ships that do not comply will be denied entry from all NZ ports from June 2024</a:t>
            </a:r>
            <a:endParaRPr lang="en-GB" sz="1643">
              <a:solidFill>
                <a:schemeClr val="accent1"/>
              </a:solidFill>
              <a:latin typeface="Söhne Kräftig"/>
              <a:cs typeface="Arial"/>
            </a:endParaRPr>
          </a:p>
          <a:p>
            <a:pPr>
              <a:spcBef>
                <a:spcPts val="224"/>
              </a:spcBef>
              <a:spcAft>
                <a:spcPts val="224"/>
              </a:spcAft>
            </a:pPr>
            <a:endParaRPr lang="en-NZ" sz="1494"/>
          </a:p>
        </p:txBody>
      </p:sp>
      <p:sp>
        <p:nvSpPr>
          <p:cNvPr id="260" name="Google Shape;260;p31"/>
          <p:cNvSpPr txBox="1">
            <a:spLocks noGrp="1"/>
          </p:cNvSpPr>
          <p:nvPr>
            <p:ph type="title"/>
          </p:nvPr>
        </p:nvSpPr>
        <p:spPr>
          <a:xfrm>
            <a:off x="277415" y="230078"/>
            <a:ext cx="7455836" cy="624964"/>
          </a:xfrm>
          <a:prstGeom prst="rect">
            <a:avLst/>
          </a:prstGeom>
        </p:spPr>
        <p:txBody>
          <a:bodyPr spcFirstLastPara="1" vert="horz" wrap="square" lIns="90877" tIns="90877" rIns="90877" bIns="90877" rtlCol="0" anchor="t" anchorCtr="0">
            <a:noAutofit/>
          </a:bodyPr>
          <a:lstStyle/>
          <a:p>
            <a:r>
              <a:rPr lang="en-NZ" sz="2390">
                <a:solidFill>
                  <a:schemeClr val="tx1"/>
                </a:solidFill>
                <a:latin typeface="Söhne"/>
                <a:cs typeface="Arial"/>
              </a:rPr>
              <a:t>NZ Ports Ship Noise Specification - Recap</a:t>
            </a:r>
            <a:endParaRPr lang="en-NZ" sz="2390" b="0">
              <a:solidFill>
                <a:schemeClr val="tx1"/>
              </a:solidFill>
              <a:latin typeface="Söhne Leicht" panose="020B0303030202060203" pitchFamily="34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AF6128-5D60-056F-441D-55B1E3273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4957" y="225582"/>
            <a:ext cx="1942620" cy="26320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BDCFBE-5E48-6D42-F1CC-56F77641BB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713"/>
          <a:stretch/>
        </p:blipFill>
        <p:spPr>
          <a:xfrm>
            <a:off x="6731689" y="2606242"/>
            <a:ext cx="1935887" cy="231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84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1"/>
          <p:cNvSpPr txBox="1">
            <a:spLocks noGrp="1"/>
          </p:cNvSpPr>
          <p:nvPr>
            <p:ph type="title"/>
          </p:nvPr>
        </p:nvSpPr>
        <p:spPr>
          <a:xfrm>
            <a:off x="277416" y="230078"/>
            <a:ext cx="8083602" cy="624964"/>
          </a:xfrm>
          <a:prstGeom prst="rect">
            <a:avLst/>
          </a:prstGeom>
        </p:spPr>
        <p:txBody>
          <a:bodyPr spcFirstLastPara="1" vert="horz" wrap="square" lIns="90877" tIns="90877" rIns="90877" bIns="90877" rtlCol="0" anchor="t" anchorCtr="0">
            <a:noAutofit/>
          </a:bodyPr>
          <a:lstStyle/>
          <a:p>
            <a:r>
              <a:rPr lang="en-NZ">
                <a:solidFill>
                  <a:schemeClr val="tx1"/>
                </a:solidFill>
                <a:latin typeface="Söhne"/>
                <a:cs typeface="Arial"/>
              </a:rPr>
              <a:t>Noise Specification Implementation - Recap</a:t>
            </a:r>
            <a:endParaRPr lang="en-NZ" b="0">
              <a:solidFill>
                <a:schemeClr val="tx1"/>
              </a:solidFill>
              <a:latin typeface="Söhne Leicht" panose="020B0303030202060203" pitchFamily="34" charset="77"/>
            </a:endParaRP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E885954F-3ED4-C416-37A8-0F623D8CE033}"/>
              </a:ext>
            </a:extLst>
          </p:cNvPr>
          <p:cNvSpPr txBox="1">
            <a:spLocks/>
          </p:cNvSpPr>
          <p:nvPr/>
        </p:nvSpPr>
        <p:spPr>
          <a:xfrm>
            <a:off x="305008" y="862966"/>
            <a:ext cx="3407693" cy="3972977"/>
          </a:xfrm>
          <a:prstGeom prst="rect">
            <a:avLst/>
          </a:prstGeom>
        </p:spPr>
        <p:txBody>
          <a:bodyPr lIns="68295" tIns="34148" rIns="68295" bIns="34148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00AAE7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00AAE7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00AAE7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00AAE7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448"/>
              </a:spcBef>
              <a:spcAft>
                <a:spcPts val="448"/>
              </a:spcAft>
              <a:buClr>
                <a:schemeClr val="bg2">
                  <a:lumMod val="10000"/>
                </a:schemeClr>
              </a:buClr>
              <a:buSzPct val="100000"/>
              <a:defRPr/>
            </a:pPr>
            <a:r>
              <a:rPr lang="en-GB" sz="1643">
                <a:solidFill>
                  <a:srgbClr val="000000"/>
                </a:solidFill>
                <a:latin typeface="Söhne Leicht" panose="020B0303030202060203" pitchFamily="34" charset="0"/>
                <a:cs typeface="Arial"/>
              </a:rPr>
              <a:t>All relevant vessel information and monitoring reports held in common </a:t>
            </a:r>
            <a:r>
              <a:rPr lang="en-GB" sz="1643">
                <a:solidFill>
                  <a:srgbClr val="DE4D2A"/>
                </a:solidFill>
                <a:latin typeface="Söhne Kräftig" panose="020B0603030202060203" pitchFamily="34" charset="0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Ship Noise Register</a:t>
            </a:r>
            <a:endParaRPr lang="en-NZ" sz="1643">
              <a:solidFill>
                <a:srgbClr val="DE4D2A"/>
              </a:solidFill>
              <a:latin typeface="Söhne Kräftig" panose="020B0603030202060203" pitchFamily="34" charset="0"/>
              <a:cs typeface="Arial"/>
            </a:endParaRPr>
          </a:p>
          <a:p>
            <a:pPr>
              <a:lnSpc>
                <a:spcPct val="110000"/>
              </a:lnSpc>
              <a:spcBef>
                <a:spcPts val="448"/>
              </a:spcBef>
              <a:spcAft>
                <a:spcPts val="448"/>
              </a:spcAft>
              <a:defRPr/>
            </a:pPr>
            <a:r>
              <a:rPr lang="en-US" sz="1643">
                <a:solidFill>
                  <a:srgbClr val="000000"/>
                </a:solidFill>
                <a:latin typeface="Söhne Leicht" panose="020B0303030202060203" pitchFamily="34" charset="0"/>
                <a:cs typeface="Arial"/>
              </a:rPr>
              <a:t>Compliance to be administered by Marshall Day Limited on behalf of all NZ ports :</a:t>
            </a:r>
            <a:endParaRPr lang="en-US" sz="1643">
              <a:latin typeface="Söhne Leicht" panose="020B0303030202060203" pitchFamily="34" charset="0"/>
            </a:endParaRPr>
          </a:p>
          <a:p>
            <a:pPr marL="604709" lvl="1" indent="-334368">
              <a:spcBef>
                <a:spcPts val="448"/>
              </a:spcBef>
              <a:spcAft>
                <a:spcPts val="448"/>
              </a:spcAft>
              <a:buClr>
                <a:schemeClr val="accent1"/>
              </a:buClr>
              <a:buFont typeface="Raleway,Sans-Serif" pitchFamily="2" charset="0"/>
              <a:buChar char="―"/>
              <a:defRPr/>
            </a:pPr>
            <a:r>
              <a:rPr lang="en-US" sz="1643">
                <a:solidFill>
                  <a:srgbClr val="000000"/>
                </a:solidFill>
                <a:latin typeface="Söhne Leicht" panose="020B0303030202060203" pitchFamily="34" charset="0"/>
                <a:cs typeface="Arial"/>
              </a:rPr>
              <a:t>Ports notify Marshall Day of new ships</a:t>
            </a:r>
          </a:p>
          <a:p>
            <a:pPr marL="604709" lvl="1" indent="-334368">
              <a:spcBef>
                <a:spcPts val="448"/>
              </a:spcBef>
              <a:spcAft>
                <a:spcPts val="448"/>
              </a:spcAft>
              <a:buClr>
                <a:schemeClr val="accent1"/>
              </a:buClr>
              <a:buFont typeface="Raleway,Sans-Serif" pitchFamily="2" charset="0"/>
              <a:buChar char="―"/>
              <a:defRPr/>
            </a:pPr>
            <a:r>
              <a:rPr lang="en-US" sz="1643">
                <a:solidFill>
                  <a:srgbClr val="000000"/>
                </a:solidFill>
                <a:latin typeface="Söhne Leicht" panose="020B0303030202060203" pitchFamily="34" charset="0"/>
                <a:cs typeface="Arial"/>
              </a:rPr>
              <a:t>Marshall Day to coordinate monitoring, maintain ship register and alert ports of issues and problems </a:t>
            </a:r>
          </a:p>
          <a:p>
            <a:pPr>
              <a:lnSpc>
                <a:spcPct val="110000"/>
              </a:lnSpc>
              <a:spcBef>
                <a:spcPts val="448"/>
              </a:spcBef>
              <a:spcAft>
                <a:spcPts val="448"/>
              </a:spcAft>
              <a:defRPr/>
            </a:pPr>
            <a:endParaRPr lang="en-US" sz="1643">
              <a:solidFill>
                <a:srgbClr val="000000"/>
              </a:solidFill>
              <a:highlight>
                <a:srgbClr val="FFFF00"/>
              </a:highlight>
              <a:latin typeface="Söhne Leicht" panose="020B0303030202060203" pitchFamily="34" charset="0"/>
              <a:cs typeface="Arial"/>
            </a:endParaRPr>
          </a:p>
          <a:p>
            <a:pPr marL="241884" indent="-241884">
              <a:lnSpc>
                <a:spcPct val="110000"/>
              </a:lnSpc>
              <a:spcBef>
                <a:spcPts val="448"/>
              </a:spcBef>
              <a:spcAft>
                <a:spcPts val="448"/>
              </a:spcAft>
              <a:buFont typeface="Arial" panose="020B0604020202020204" pitchFamily="34" charset="0"/>
              <a:buChar char="•"/>
              <a:defRPr/>
            </a:pPr>
            <a:endParaRPr lang="en-NZ" sz="1643">
              <a:solidFill>
                <a:srgbClr val="3B3838"/>
              </a:solidFill>
              <a:latin typeface="Söhne Leicht" panose="020B0303030202060203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DED2694A-3D62-6AED-0402-247A98CE7B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2434605"/>
              </p:ext>
            </p:extLst>
          </p:nvPr>
        </p:nvGraphicFramePr>
        <p:xfrm>
          <a:off x="3828683" y="887540"/>
          <a:ext cx="5017208" cy="34147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1793">
                  <a:extLst>
                    <a:ext uri="{9D8B030D-6E8A-4147-A177-3AD203B41FA5}">
                      <a16:colId xmlns:a16="http://schemas.microsoft.com/office/drawing/2014/main" val="3573268741"/>
                    </a:ext>
                  </a:extLst>
                </a:gridCol>
                <a:gridCol w="3575415">
                  <a:extLst>
                    <a:ext uri="{9D8B030D-6E8A-4147-A177-3AD203B41FA5}">
                      <a16:colId xmlns:a16="http://schemas.microsoft.com/office/drawing/2014/main" val="3686770778"/>
                    </a:ext>
                  </a:extLst>
                </a:gridCol>
              </a:tblGrid>
              <a:tr h="409773">
                <a:tc>
                  <a:txBody>
                    <a:bodyPr/>
                    <a:lstStyle/>
                    <a:p>
                      <a:r>
                        <a:rPr lang="en-NZ" sz="1100" b="0">
                          <a:solidFill>
                            <a:schemeClr val="tx1"/>
                          </a:solidFill>
                          <a:latin typeface="Söhne Kräftig" panose="020B0603030202060203" pitchFamily="34" charset="0"/>
                        </a:rPr>
                        <a:t>Estimated Noise Label Score</a:t>
                      </a:r>
                      <a:endParaRPr lang="en-GB" sz="1100" b="0">
                        <a:solidFill>
                          <a:schemeClr val="tx1"/>
                        </a:solidFill>
                        <a:latin typeface="Söhne Kräftig" panose="020B0603030202060203" pitchFamily="34" charset="0"/>
                      </a:endParaRPr>
                    </a:p>
                  </a:txBody>
                  <a:tcPr marL="68295" marR="68295" marT="34148" marB="34148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NZ" sz="1100" b="0">
                          <a:solidFill>
                            <a:schemeClr val="tx1"/>
                          </a:solidFill>
                          <a:latin typeface="Söhne Kräftig" panose="020B0603030202060203" pitchFamily="34" charset="0"/>
                        </a:rPr>
                        <a:t>Interim Actions to be Implemented</a:t>
                      </a:r>
                      <a:endParaRPr lang="en-GB" sz="1100" b="0">
                        <a:solidFill>
                          <a:schemeClr val="tx1"/>
                        </a:solidFill>
                        <a:latin typeface="Söhne Kräftig" panose="020B0603030202060203" pitchFamily="34" charset="0"/>
                      </a:endParaRPr>
                    </a:p>
                  </a:txBody>
                  <a:tcPr marL="68295" marR="68295" marT="34148" marB="34148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8926137"/>
                  </a:ext>
                </a:extLst>
              </a:tr>
              <a:tr h="580511">
                <a:tc>
                  <a:txBody>
                    <a:bodyPr/>
                    <a:lstStyle/>
                    <a:p>
                      <a:r>
                        <a:rPr lang="en-NZ" sz="1100" b="0">
                          <a:solidFill>
                            <a:srgbClr val="00B050"/>
                          </a:solidFill>
                          <a:latin typeface="Söhne Kräftig" panose="020B0603030202060203" pitchFamily="34" charset="0"/>
                        </a:rPr>
                        <a:t>Strong positive score (greater than +30)</a:t>
                      </a:r>
                      <a:endParaRPr lang="en-GB" sz="1100" b="0">
                        <a:solidFill>
                          <a:srgbClr val="00B050"/>
                        </a:solidFill>
                        <a:latin typeface="Söhne Kräftig" panose="020B0603030202060203" pitchFamily="34" charset="0"/>
                      </a:endParaRPr>
                    </a:p>
                  </a:txBody>
                  <a:tcPr marL="68295" marR="68295" marT="34148" marB="34148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NZ" sz="1100" b="0">
                          <a:latin typeface="Söhne Leicht" panose="020B0303030202060203" pitchFamily="34" charset="0"/>
                        </a:rPr>
                        <a:t>Low likelihood of community complaints</a:t>
                      </a:r>
                      <a:endParaRPr lang="en-GB" sz="1100" b="0">
                        <a:latin typeface="Söhne Leicht" panose="020B0303030202060203" pitchFamily="34" charset="0"/>
                      </a:endParaRPr>
                    </a:p>
                  </a:txBody>
                  <a:tcPr marL="68295" marR="68295" marT="34148" marB="34148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9238980"/>
                  </a:ext>
                </a:extLst>
              </a:tr>
              <a:tr h="580511">
                <a:tc>
                  <a:txBody>
                    <a:bodyPr/>
                    <a:lstStyle/>
                    <a:p>
                      <a:r>
                        <a:rPr lang="en-NZ" sz="1100" b="0">
                          <a:solidFill>
                            <a:srgbClr val="00AAE7"/>
                          </a:solidFill>
                          <a:latin typeface="Söhne Kräftig" panose="020B0603030202060203" pitchFamily="34" charset="0"/>
                        </a:rPr>
                        <a:t>Medium positive score (+10 to +30)</a:t>
                      </a:r>
                      <a:endParaRPr lang="en-GB" sz="1100" b="0">
                        <a:solidFill>
                          <a:srgbClr val="00AAE7"/>
                        </a:solidFill>
                        <a:latin typeface="Söhne Kräftig" panose="020B0603030202060203" pitchFamily="34" charset="0"/>
                      </a:endParaRPr>
                    </a:p>
                  </a:txBody>
                  <a:tcPr marL="68295" marR="68295" marT="34148" marB="34148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NZ" sz="1100" b="0">
                          <a:latin typeface="Söhne Leicht" panose="020B0303030202060203" pitchFamily="34" charset="0"/>
                        </a:rPr>
                        <a:t>No further action required.  </a:t>
                      </a:r>
                    </a:p>
                    <a:p>
                      <a:r>
                        <a:rPr lang="en-NZ" sz="1100" b="0">
                          <a:latin typeface="Söhne Leicht" panose="020B0303030202060203" pitchFamily="34" charset="0"/>
                        </a:rPr>
                        <a:t>Vessel to continue NZ service and will only be revisited if community complaints received in the future. </a:t>
                      </a:r>
                      <a:endParaRPr lang="en-GB" sz="1100" b="0">
                        <a:latin typeface="Söhne Leicht" panose="020B0303030202060203" pitchFamily="34" charset="0"/>
                      </a:endParaRPr>
                    </a:p>
                  </a:txBody>
                  <a:tcPr marL="68295" marR="68295" marT="34148" marB="34148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8772852"/>
                  </a:ext>
                </a:extLst>
              </a:tr>
              <a:tr h="580511">
                <a:tc>
                  <a:txBody>
                    <a:bodyPr/>
                    <a:lstStyle/>
                    <a:p>
                      <a:r>
                        <a:rPr lang="en-NZ" sz="1100" b="0">
                          <a:solidFill>
                            <a:srgbClr val="FFC425"/>
                          </a:solidFill>
                          <a:latin typeface="Söhne Kräftig" panose="020B0603030202060203" pitchFamily="34" charset="0"/>
                        </a:rPr>
                        <a:t>Low positive score (less than +10)</a:t>
                      </a:r>
                      <a:endParaRPr lang="en-GB" sz="1100" b="0">
                        <a:solidFill>
                          <a:srgbClr val="FFC425"/>
                        </a:solidFill>
                        <a:latin typeface="Söhne Kräftig" panose="020B0603030202060203" pitchFamily="34" charset="0"/>
                      </a:endParaRPr>
                    </a:p>
                  </a:txBody>
                  <a:tcPr marL="68295" marR="68295" marT="34148" marB="34148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NZ" sz="1100" b="0">
                          <a:latin typeface="Söhne Leicht" panose="020B0303030202060203" pitchFamily="34" charset="0"/>
                        </a:rPr>
                        <a:t>Vessel to continue service and berthing location to be managed by each port individually.  </a:t>
                      </a:r>
                    </a:p>
                    <a:p>
                      <a:r>
                        <a:rPr lang="en-NZ" sz="1100" b="0">
                          <a:latin typeface="Söhne Leicht" panose="020B0303030202060203" pitchFamily="34" charset="0"/>
                        </a:rPr>
                        <a:t>Further monitoring may be required.</a:t>
                      </a:r>
                      <a:endParaRPr lang="en-GB" sz="1100" b="0">
                        <a:latin typeface="Söhne Leicht" panose="020B0303030202060203" pitchFamily="34" charset="0"/>
                      </a:endParaRPr>
                    </a:p>
                  </a:txBody>
                  <a:tcPr marL="68295" marR="68295" marT="34148" marB="34148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6831237"/>
                  </a:ext>
                </a:extLst>
              </a:tr>
              <a:tr h="1263466">
                <a:tc>
                  <a:txBody>
                    <a:bodyPr/>
                    <a:lstStyle/>
                    <a:p>
                      <a:r>
                        <a:rPr lang="en-NZ" sz="1100" b="0">
                          <a:solidFill>
                            <a:srgbClr val="DE4D2A"/>
                          </a:solidFill>
                          <a:latin typeface="Söhne Kräftig" panose="020B0603030202060203" pitchFamily="34" charset="0"/>
                        </a:rPr>
                        <a:t>Negative score</a:t>
                      </a:r>
                      <a:endParaRPr lang="en-GB" sz="1100" b="0">
                        <a:solidFill>
                          <a:srgbClr val="DE4D2A"/>
                        </a:solidFill>
                        <a:latin typeface="Söhne Kräftig" panose="020B0603030202060203" pitchFamily="34" charset="0"/>
                      </a:endParaRPr>
                    </a:p>
                  </a:txBody>
                  <a:tcPr marL="68295" marR="68295" marT="34148" marB="34148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NZ" sz="1100" b="0">
                          <a:latin typeface="Söhne Leicht" panose="020B0303030202060203" pitchFamily="34" charset="0"/>
                        </a:rPr>
                        <a:t>A negative score is highly likely to generate community concerns.  The shipping line / vessel owner will be notified and a timeline of not more than 6 months agreed for mitigation to be implemented.  After the agreed timeline the vessel will be re-tested.  If the derived noise label score continues to be negative, the vessel will be denied entry to NZ ports.</a:t>
                      </a:r>
                      <a:endParaRPr lang="en-GB" sz="1100" b="0">
                        <a:latin typeface="Söhne Leicht" panose="020B0303030202060203" pitchFamily="34" charset="0"/>
                      </a:endParaRPr>
                    </a:p>
                  </a:txBody>
                  <a:tcPr marL="68295" marR="68295" marT="34148" marB="34148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7554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678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1"/>
          <p:cNvSpPr txBox="1">
            <a:spLocks noGrp="1"/>
          </p:cNvSpPr>
          <p:nvPr>
            <p:ph type="title"/>
          </p:nvPr>
        </p:nvSpPr>
        <p:spPr>
          <a:xfrm>
            <a:off x="277416" y="230078"/>
            <a:ext cx="6433744" cy="624964"/>
          </a:xfrm>
          <a:prstGeom prst="rect">
            <a:avLst/>
          </a:prstGeom>
        </p:spPr>
        <p:txBody>
          <a:bodyPr spcFirstLastPara="1" vert="horz" wrap="square" lIns="90877" tIns="90877" rIns="90877" bIns="90877" rtlCol="0" anchor="t" anchorCtr="0">
            <a:noAutofit/>
          </a:bodyPr>
          <a:lstStyle/>
          <a:p>
            <a:r>
              <a:rPr lang="en-NZ"/>
              <a:t>Noise Monitoring Dec. 22 – Dec. 23</a:t>
            </a:r>
            <a:endParaRPr lang="en-NZ" b="0">
              <a:solidFill>
                <a:schemeClr val="tx1"/>
              </a:solidFill>
              <a:latin typeface="Söhne Leicht" panose="020B0303030202060203" pitchFamily="34" charset="77"/>
            </a:endParaRP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E885954F-3ED4-C416-37A8-0F623D8CE033}"/>
              </a:ext>
            </a:extLst>
          </p:cNvPr>
          <p:cNvSpPr txBox="1">
            <a:spLocks/>
          </p:cNvSpPr>
          <p:nvPr/>
        </p:nvSpPr>
        <p:spPr>
          <a:xfrm>
            <a:off x="305008" y="862966"/>
            <a:ext cx="3407693" cy="3972977"/>
          </a:xfrm>
          <a:prstGeom prst="rect">
            <a:avLst/>
          </a:prstGeom>
        </p:spPr>
        <p:txBody>
          <a:bodyPr lIns="68295" tIns="34148" rIns="68295" bIns="34148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00AAE7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00AAE7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00AAE7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00AAE7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6112" indent="-256112">
              <a:spcBef>
                <a:spcPts val="224"/>
              </a:spcBef>
              <a:spcAft>
                <a:spcPts val="224"/>
              </a:spcAft>
              <a:buFont typeface="+mj-lt"/>
              <a:buAutoNum type="arabicPeriod"/>
            </a:pPr>
            <a:r>
              <a:rPr lang="en-NZ" sz="1344" spc="-15">
                <a:solidFill>
                  <a:schemeClr val="bg2">
                    <a:lumMod val="10000"/>
                  </a:schemeClr>
                </a:solidFill>
                <a:latin typeface="Söhne Leicht" panose="020B0303030202060203" pitchFamily="34" charset="0"/>
                <a:cs typeface="Times New Roman" panose="02020603050405020304" pitchFamily="18" charset="0"/>
              </a:rPr>
              <a:t>Median Score for first time callers was </a:t>
            </a:r>
            <a:r>
              <a:rPr lang="en-NZ" sz="1344" b="1" spc="-15">
                <a:solidFill>
                  <a:srgbClr val="006600"/>
                </a:solidFill>
                <a:latin typeface="Söhne Leicht" panose="020B0303030202060203" pitchFamily="34" charset="0"/>
                <a:cs typeface="Times New Roman" panose="02020603050405020304" pitchFamily="18" charset="0"/>
              </a:rPr>
              <a:t>+10</a:t>
            </a:r>
          </a:p>
          <a:p>
            <a:pPr marL="399583" indent="-213427">
              <a:spcBef>
                <a:spcPts val="224"/>
              </a:spcBef>
              <a:spcAft>
                <a:spcPts val="224"/>
              </a:spcAft>
              <a:buClr>
                <a:schemeClr val="tx1"/>
              </a:buClr>
              <a:buFont typeface="Arial" panose="020B0604020202020204" pitchFamily="34" charset="0"/>
              <a:buChar char="‒"/>
              <a:tabLst>
                <a:tab pos="399583" algn="l"/>
              </a:tabLst>
            </a:pPr>
            <a:r>
              <a:rPr lang="en-NZ" sz="1344" spc="-15">
                <a:solidFill>
                  <a:schemeClr val="bg2">
                    <a:lumMod val="10000"/>
                  </a:schemeClr>
                </a:solidFill>
                <a:latin typeface="Söhne Leicht" panose="020B0303030202060203" pitchFamily="34" charset="0"/>
                <a:cs typeface="Times New Roman" panose="02020603050405020304" pitchFamily="18" charset="0"/>
              </a:rPr>
              <a:t>Both new vessels with </a:t>
            </a:r>
            <a:r>
              <a:rPr lang="en-NZ" sz="1344" b="1" spc="-15">
                <a:solidFill>
                  <a:schemeClr val="accent1"/>
                </a:solidFill>
                <a:latin typeface="Söhne Leicht" panose="020B0303030202060203" pitchFamily="34" charset="0"/>
                <a:cs typeface="Times New Roman" panose="02020603050405020304" pitchFamily="18" charset="0"/>
              </a:rPr>
              <a:t>–</a:t>
            </a:r>
            <a:r>
              <a:rPr lang="en-NZ" sz="1344" b="1" spc="-15" err="1">
                <a:solidFill>
                  <a:schemeClr val="accent1"/>
                </a:solidFill>
                <a:latin typeface="Söhne Leicht" panose="020B0303030202060203" pitchFamily="34" charset="0"/>
                <a:cs typeface="Times New Roman" panose="02020603050405020304" pitchFamily="18" charset="0"/>
              </a:rPr>
              <a:t>ve</a:t>
            </a:r>
            <a:r>
              <a:rPr lang="en-NZ" sz="1344" b="1" spc="-15">
                <a:solidFill>
                  <a:schemeClr val="accent1"/>
                </a:solidFill>
                <a:latin typeface="Söhne Leicht" panose="020B0303030202060203" pitchFamily="34" charset="0"/>
                <a:cs typeface="Times New Roman" panose="02020603050405020304" pitchFamily="18" charset="0"/>
              </a:rPr>
              <a:t> </a:t>
            </a:r>
            <a:r>
              <a:rPr lang="en-NZ" sz="1344" spc="-15">
                <a:solidFill>
                  <a:schemeClr val="bg2">
                    <a:lumMod val="10000"/>
                  </a:schemeClr>
                </a:solidFill>
                <a:latin typeface="Söhne Leicht" panose="020B0303030202060203" pitchFamily="34" charset="0"/>
                <a:cs typeface="Times New Roman" panose="02020603050405020304" pitchFamily="18" charset="0"/>
              </a:rPr>
              <a:t>score (Hong Kong Bridge, GSL Syros) call at Auckland </a:t>
            </a:r>
          </a:p>
          <a:p>
            <a:pPr marL="399583" indent="-213427">
              <a:spcBef>
                <a:spcPts val="224"/>
              </a:spcBef>
              <a:spcAft>
                <a:spcPts val="224"/>
              </a:spcAft>
              <a:buClr>
                <a:schemeClr val="tx1"/>
              </a:buClr>
              <a:buFont typeface="Arial" panose="020B0604020202020204" pitchFamily="34" charset="0"/>
              <a:buChar char="‒"/>
              <a:tabLst>
                <a:tab pos="399583" algn="l"/>
              </a:tabLst>
            </a:pPr>
            <a:r>
              <a:rPr lang="en-NZ" sz="1344" spc="-15">
                <a:solidFill>
                  <a:schemeClr val="bg2">
                    <a:lumMod val="10000"/>
                  </a:schemeClr>
                </a:solidFill>
                <a:latin typeface="Söhne Leicht" panose="020B0303030202060203" pitchFamily="34" charset="0"/>
                <a:cs typeface="Times New Roman" panose="02020603050405020304" pitchFamily="18" charset="0"/>
              </a:rPr>
              <a:t>Several ports have received complaints relating to these vessels</a:t>
            </a:r>
          </a:p>
          <a:p>
            <a:pPr marL="399583" indent="-213427">
              <a:spcBef>
                <a:spcPts val="224"/>
              </a:spcBef>
              <a:spcAft>
                <a:spcPts val="224"/>
              </a:spcAft>
              <a:buClr>
                <a:schemeClr val="tx1"/>
              </a:buClr>
              <a:buFont typeface="Arial" panose="020B0604020202020204" pitchFamily="34" charset="0"/>
              <a:buChar char="‒"/>
              <a:tabLst>
                <a:tab pos="399583" algn="l"/>
              </a:tabLst>
            </a:pPr>
            <a:r>
              <a:rPr lang="en-NZ" sz="1344" spc="-15">
                <a:solidFill>
                  <a:schemeClr val="bg2">
                    <a:lumMod val="10000"/>
                  </a:schemeClr>
                </a:solidFill>
                <a:latin typeface="Söhne Leicht" panose="020B0303030202060203" pitchFamily="34" charset="0"/>
                <a:cs typeface="Times New Roman" panose="02020603050405020304" pitchFamily="18" charset="0"/>
              </a:rPr>
              <a:t>Hong Kong Bridge already withdrawn voluntarily</a:t>
            </a:r>
          </a:p>
          <a:p>
            <a:pPr marL="399583" indent="-213427">
              <a:spcBef>
                <a:spcPts val="224"/>
              </a:spcBef>
              <a:spcAft>
                <a:spcPts val="224"/>
              </a:spcAft>
              <a:buClr>
                <a:schemeClr val="tx1"/>
              </a:buClr>
              <a:buFont typeface="Arial" panose="020B0604020202020204" pitchFamily="34" charset="0"/>
              <a:buChar char="‒"/>
              <a:tabLst>
                <a:tab pos="399583" algn="l"/>
              </a:tabLst>
            </a:pPr>
            <a:r>
              <a:rPr lang="en-NZ" sz="1344" spc="-15">
                <a:solidFill>
                  <a:schemeClr val="bg2">
                    <a:lumMod val="10000"/>
                  </a:schemeClr>
                </a:solidFill>
                <a:latin typeface="Söhne Leicht" panose="020B0303030202060203" pitchFamily="34" charset="0"/>
                <a:cs typeface="Times New Roman" panose="02020603050405020304" pitchFamily="18" charset="0"/>
              </a:rPr>
              <a:t>Further 9 new arrivals on list to be monitored</a:t>
            </a:r>
          </a:p>
          <a:p>
            <a:pPr marL="256112" indent="-256112">
              <a:spcBef>
                <a:spcPts val="224"/>
              </a:spcBef>
              <a:spcAft>
                <a:spcPts val="224"/>
              </a:spcAft>
              <a:buFont typeface="+mj-lt"/>
              <a:buAutoNum type="arabicPeriod" startAt="2"/>
            </a:pPr>
            <a:r>
              <a:rPr lang="en-NZ" sz="1344" spc="-15">
                <a:solidFill>
                  <a:schemeClr val="bg2">
                    <a:lumMod val="10000"/>
                  </a:schemeClr>
                </a:solidFill>
                <a:latin typeface="Söhne Leicht" panose="020B030303020206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Median Score for existing callers that received noise complaints was </a:t>
            </a:r>
            <a:r>
              <a:rPr lang="en-NZ" sz="1344" b="1" spc="-15">
                <a:solidFill>
                  <a:schemeClr val="accent1"/>
                </a:solidFill>
                <a:latin typeface="Söhne Leicht" panose="020B030303020206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-8</a:t>
            </a:r>
          </a:p>
          <a:p>
            <a:pPr marL="399583" indent="-213427">
              <a:spcBef>
                <a:spcPts val="224"/>
              </a:spcBef>
              <a:spcAft>
                <a:spcPts val="224"/>
              </a:spcAft>
              <a:buClr>
                <a:schemeClr val="tx1"/>
              </a:buClr>
              <a:buFont typeface="Arial" panose="020B0604020202020204" pitchFamily="34" charset="0"/>
              <a:buChar char="‒"/>
              <a:tabLst>
                <a:tab pos="399583" algn="l"/>
              </a:tabLst>
            </a:pPr>
            <a:r>
              <a:rPr lang="en-NZ" sz="1344" spc="-15">
                <a:solidFill>
                  <a:schemeClr val="bg2">
                    <a:lumMod val="10000"/>
                  </a:schemeClr>
                </a:solidFill>
                <a:latin typeface="Söhne Leicht" panose="020B0303030202060203" pitchFamily="34" charset="0"/>
                <a:cs typeface="Times New Roman" panose="02020603050405020304" pitchFamily="18" charset="0"/>
              </a:rPr>
              <a:t>4 noisy vessels withdrawn from NZ service voluntarily </a:t>
            </a:r>
          </a:p>
          <a:p>
            <a:pPr marL="399583" indent="-213427">
              <a:spcBef>
                <a:spcPts val="224"/>
              </a:spcBef>
              <a:spcAft>
                <a:spcPts val="224"/>
              </a:spcAft>
              <a:buClr>
                <a:schemeClr val="tx1"/>
              </a:buClr>
              <a:buFont typeface="Arial" panose="020B0604020202020204" pitchFamily="34" charset="0"/>
              <a:buChar char="‒"/>
              <a:tabLst>
                <a:tab pos="399583" algn="l"/>
              </a:tabLst>
            </a:pPr>
            <a:r>
              <a:rPr lang="en-NZ" sz="1344" spc="-15">
                <a:solidFill>
                  <a:schemeClr val="bg2">
                    <a:lumMod val="10000"/>
                  </a:schemeClr>
                </a:solidFill>
                <a:latin typeface="Söhne Leicht" panose="020B0303030202060203" pitchFamily="34" charset="0"/>
                <a:cs typeface="Times New Roman" panose="02020603050405020304" pitchFamily="18" charset="0"/>
              </a:rPr>
              <a:t>Neither of the 2 remaining vessels call Auckland</a:t>
            </a:r>
          </a:p>
          <a:p>
            <a:pPr>
              <a:spcBef>
                <a:spcPts val="224"/>
              </a:spcBef>
              <a:spcAft>
                <a:spcPts val="224"/>
              </a:spcAft>
              <a:defRPr/>
            </a:pPr>
            <a:endParaRPr lang="en-US" sz="1344">
              <a:solidFill>
                <a:srgbClr val="000000"/>
              </a:solidFill>
              <a:highlight>
                <a:srgbClr val="FFFF00"/>
              </a:highlight>
              <a:latin typeface="Söhne Leicht" panose="020B0303030202060203" pitchFamily="34" charset="0"/>
              <a:cs typeface="Arial"/>
            </a:endParaRPr>
          </a:p>
          <a:p>
            <a:pPr marL="241884" indent="-241884">
              <a:spcBef>
                <a:spcPts val="224"/>
              </a:spcBef>
              <a:spcAft>
                <a:spcPts val="224"/>
              </a:spcAft>
              <a:buFont typeface="Arial" panose="020B0604020202020204" pitchFamily="34" charset="0"/>
              <a:buChar char="•"/>
              <a:defRPr/>
            </a:pPr>
            <a:endParaRPr lang="en-NZ" sz="1344">
              <a:solidFill>
                <a:srgbClr val="3B3838"/>
              </a:solidFill>
              <a:latin typeface="Söhne Leicht" panose="020B0303030202060203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8B30A6-E324-19DF-0629-164624A90E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9925" y="1540124"/>
            <a:ext cx="5431622" cy="261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959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1"/>
          <p:cNvSpPr txBox="1">
            <a:spLocks noGrp="1"/>
          </p:cNvSpPr>
          <p:nvPr>
            <p:ph type="title"/>
          </p:nvPr>
        </p:nvSpPr>
        <p:spPr>
          <a:xfrm>
            <a:off x="277416" y="230078"/>
            <a:ext cx="6433744" cy="624964"/>
          </a:xfrm>
          <a:prstGeom prst="rect">
            <a:avLst/>
          </a:prstGeom>
        </p:spPr>
        <p:txBody>
          <a:bodyPr spcFirstLastPara="1" vert="horz" wrap="square" lIns="90877" tIns="90877" rIns="90877" bIns="90877" rtlCol="0" anchor="t" anchorCtr="0">
            <a:noAutofit/>
          </a:bodyPr>
          <a:lstStyle/>
          <a:p>
            <a:r>
              <a:rPr lang="en-NZ"/>
              <a:t>Progress Update</a:t>
            </a:r>
            <a:endParaRPr lang="en-NZ" b="0">
              <a:solidFill>
                <a:schemeClr val="tx1"/>
              </a:solidFill>
              <a:latin typeface="Söhne Leicht" panose="020B0303030202060203" pitchFamily="34" charset="77"/>
            </a:endParaRP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FC414D7D-EDEB-C4C7-C610-66601576E7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0195946"/>
              </p:ext>
            </p:extLst>
          </p:nvPr>
        </p:nvGraphicFramePr>
        <p:xfrm>
          <a:off x="377048" y="863758"/>
          <a:ext cx="8370287" cy="39668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1106">
                  <a:extLst>
                    <a:ext uri="{9D8B030D-6E8A-4147-A177-3AD203B41FA5}">
                      <a16:colId xmlns:a16="http://schemas.microsoft.com/office/drawing/2014/main" val="4248446626"/>
                    </a:ext>
                  </a:extLst>
                </a:gridCol>
                <a:gridCol w="6899181">
                  <a:extLst>
                    <a:ext uri="{9D8B030D-6E8A-4147-A177-3AD203B41FA5}">
                      <a16:colId xmlns:a16="http://schemas.microsoft.com/office/drawing/2014/main" val="3399677408"/>
                    </a:ext>
                  </a:extLst>
                </a:gridCol>
              </a:tblGrid>
              <a:tr h="267417">
                <a:tc rowSpan="4">
                  <a:txBody>
                    <a:bodyPr/>
                    <a:lstStyle/>
                    <a:p>
                      <a:pPr algn="ctr"/>
                      <a:endParaRPr lang="en-GB" sz="1900" b="0">
                        <a:latin typeface="Söhne Kräftig" panose="020B0603030202060203" pitchFamily="34" charset="0"/>
                      </a:endParaRPr>
                    </a:p>
                    <a:p>
                      <a:pPr algn="ctr"/>
                      <a:r>
                        <a:rPr lang="en-GB" sz="1400" kern="1200">
                          <a:solidFill>
                            <a:srgbClr val="DE4D2A"/>
                          </a:solidFill>
                          <a:latin typeface="Söhne Kräftig"/>
                          <a:ea typeface="+mn-ea"/>
                          <a:cs typeface="Arial"/>
                        </a:rPr>
                        <a:t>Implementation</a:t>
                      </a:r>
                    </a:p>
                  </a:txBody>
                  <a:tcPr marL="68295" marR="68295" marT="34148" marB="3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en-NZ" sz="1100" b="0">
                          <a:solidFill>
                            <a:schemeClr val="tx1"/>
                          </a:solidFill>
                          <a:latin typeface="Söhne Leicht" panose="020B0303030202060203" pitchFamily="34" charset="0"/>
                        </a:rPr>
                        <a:t>Initial notification to industry May 2022 </a:t>
                      </a:r>
                    </a:p>
                  </a:txBody>
                  <a:tcPr marL="68295" marR="68295" marT="34148" marB="34148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217292"/>
                  </a:ext>
                </a:extLst>
              </a:tr>
              <a:tr h="23903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NZ" sz="1100" b="0">
                          <a:solidFill>
                            <a:schemeClr val="tx1"/>
                          </a:solidFill>
                          <a:latin typeface="Söhne Leicht" panose="020B0303030202060203" pitchFamily="34" charset="0"/>
                        </a:rPr>
                        <a:t>Monitoring ongoing for all first time callers and existing vessels of concern</a:t>
                      </a:r>
                    </a:p>
                  </a:txBody>
                  <a:tcPr marL="68295" marR="68295" marT="34148" marB="34148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9935527"/>
                  </a:ext>
                </a:extLst>
              </a:tr>
              <a:tr h="44991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en-NZ" sz="1100" b="0">
                          <a:solidFill>
                            <a:schemeClr val="tx1"/>
                          </a:solidFill>
                          <a:latin typeface="Söhne Leicht" panose="020B0303030202060203" pitchFamily="34" charset="0"/>
                        </a:rPr>
                        <a:t>Port CEOs reviewed progress of implementation in November 2023.  Reconfirmed original purpose of scheme to ensure quieter ships service NZ ports in future</a:t>
                      </a:r>
                    </a:p>
                  </a:txBody>
                  <a:tcPr marL="68295" marR="68295" marT="34148" marB="34148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1993207"/>
                  </a:ext>
                </a:extLst>
              </a:tr>
              <a:tr h="234481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0363" marR="0" lvl="0" indent="-360363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Söhne Leicht" panose="020B0303030202060203" pitchFamily="34" charset="0"/>
                        </a:rPr>
                        <a:t>Monitoring data confirms:</a:t>
                      </a:r>
                    </a:p>
                    <a:p>
                      <a:pPr marL="895350" marR="0" lvl="0" indent="-452438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romanLcPeriod"/>
                        <a:tabLst>
                          <a:tab pos="720725" algn="l"/>
                        </a:tabLst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Söhne Leicht" panose="020B0303030202060203" pitchFamily="34" charset="0"/>
                        </a:rPr>
                        <a:t>majority of vessels calling NZ visit multiple ports and a noisy vessel usually receives numerous public complaint from multiple locations.  </a:t>
                      </a:r>
                    </a:p>
                    <a:p>
                      <a:pPr marL="895350" marR="0" lvl="0" indent="-45212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+mj-lt"/>
                        <a:buAutoNum type="romanLcPeriod"/>
                        <a:tabLst/>
                      </a:pPr>
                      <a:r>
                        <a:rPr lang="en-US" sz="1100" b="0" i="0" u="none" strike="noStrike" kern="1200" cap="none">
                          <a:solidFill>
                            <a:schemeClr val="tx1"/>
                          </a:solidFill>
                          <a:latin typeface="Söhne Leicht" panose="020B0303030202060203" pitchFamily="34" charset="0"/>
                          <a:ea typeface="+mn-ea"/>
                          <a:cs typeface="+mn-cs"/>
                          <a:sym typeface="Arial"/>
                        </a:rPr>
                        <a:t>2 existing vessels with a </a:t>
                      </a:r>
                      <a:r>
                        <a:rPr lang="en-US" sz="1100" b="1" i="0" u="none" strike="noStrike" cap="none">
                          <a:solidFill>
                            <a:srgbClr val="DE4D2A"/>
                          </a:solidFill>
                          <a:latin typeface="Söhne Kräftig" panose="020B0603030202060203" pitchFamily="34" charset="0"/>
                          <a:ea typeface="+mn-ea"/>
                          <a:cs typeface="+mn-cs"/>
                          <a:sym typeface="Arial"/>
                        </a:rPr>
                        <a:t>-ve </a:t>
                      </a:r>
                      <a:r>
                        <a:rPr lang="en-US" sz="1100" b="0" i="0" u="none" strike="noStrike" kern="1200" cap="none">
                          <a:solidFill>
                            <a:schemeClr val="tx1"/>
                          </a:solidFill>
                          <a:latin typeface="Söhne Leicht" panose="020B0303030202060203" pitchFamily="34" charset="0"/>
                          <a:ea typeface="+mn-ea"/>
                          <a:cs typeface="+mn-cs"/>
                          <a:sym typeface="Arial"/>
                        </a:rPr>
                        <a:t>score are an issue to only 1 port and that port currently manages noise impacts appropriately to minimise impacts on community</a:t>
                      </a:r>
                      <a:endParaRPr lang="en-NZ" sz="1100" b="0" i="0" u="none" strike="noStrike" kern="1200" cap="none">
                        <a:solidFill>
                          <a:schemeClr val="tx1"/>
                        </a:solidFill>
                        <a:latin typeface="Söhne Leicht" panose="020B0303030202060203" pitchFamily="34" charset="0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NZ" sz="1100" b="0">
                          <a:solidFill>
                            <a:schemeClr val="tx1"/>
                          </a:solidFill>
                          <a:latin typeface="Söhne Leicht" panose="020B0303030202060203" pitchFamily="34" charset="0"/>
                        </a:rPr>
                        <a:t>Port CEOs agreed to refine implementation of specification for existing vessels with </a:t>
                      </a:r>
                      <a:r>
                        <a:rPr lang="en-NZ" sz="1100" b="1">
                          <a:solidFill>
                            <a:srgbClr val="DE4D2A"/>
                          </a:solidFill>
                          <a:latin typeface="Söhne Kräftig" panose="020B0603030202060203" pitchFamily="34" charset="0"/>
                        </a:rPr>
                        <a:t>–ve </a:t>
                      </a:r>
                      <a:r>
                        <a:rPr lang="en-NZ" sz="1100" b="0">
                          <a:solidFill>
                            <a:schemeClr val="tx1"/>
                          </a:solidFill>
                          <a:latin typeface="Söhne Leicht" panose="020B0303030202060203" pitchFamily="34" charset="0"/>
                        </a:rPr>
                        <a:t>score as follows:</a:t>
                      </a:r>
                    </a:p>
                    <a:p>
                      <a:pPr marL="857250" marR="0" lvl="1" indent="-4000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romanLcPeriod"/>
                        <a:tabLst/>
                        <a:defRPr/>
                      </a:pPr>
                      <a:r>
                        <a:rPr lang="en-NZ" sz="1100" b="0">
                          <a:solidFill>
                            <a:schemeClr val="tx1"/>
                          </a:solidFill>
                          <a:latin typeface="Söhne Leicht" panose="020B0303030202060203" pitchFamily="34" charset="0"/>
                        </a:rPr>
                        <a:t>Noise problem at m</a:t>
                      </a:r>
                      <a:r>
                        <a:rPr lang="en-NZ" sz="1100" b="0" kern="1200">
                          <a:solidFill>
                            <a:schemeClr val="tx1"/>
                          </a:solidFill>
                          <a:latin typeface="Söhne Leicht" panose="020B0303030202060203" pitchFamily="34" charset="0"/>
                          <a:ea typeface="+mn-ea"/>
                          <a:cs typeface="+mn-cs"/>
                        </a:rPr>
                        <a:t>ultiple ports – lines to be notified they do not meet proposed noise standard and will be refused entry to NZ ports from June 2024 unless appropriate noise mitigation undertaken</a:t>
                      </a:r>
                    </a:p>
                    <a:p>
                      <a:pPr marL="857250" lvl="1" indent="-400050">
                        <a:buFont typeface="+mj-lt"/>
                        <a:buAutoNum type="romanLcPeriod"/>
                      </a:pPr>
                      <a:r>
                        <a:rPr lang="en-NZ" sz="1100" b="0" kern="1200">
                          <a:solidFill>
                            <a:schemeClr val="tx1"/>
                          </a:solidFill>
                          <a:latin typeface="Söhne Leicht"/>
                          <a:ea typeface="+mn-ea"/>
                          <a:cs typeface="+mn-cs"/>
                        </a:rPr>
                        <a:t>Noise problem at 1 port (or limited number) - allowed to continue on service after June 2024 provided port in question and their community satisfied that noise impacts are adequately managed</a:t>
                      </a:r>
                    </a:p>
                    <a:p>
                      <a:pPr marL="857250" lvl="1" indent="-400050">
                        <a:buFont typeface="+mj-lt"/>
                        <a:buAutoNum type="romanLcPeriod"/>
                      </a:pPr>
                      <a:r>
                        <a:rPr lang="en-NZ" sz="1100" b="0" kern="1200">
                          <a:solidFill>
                            <a:schemeClr val="tx1"/>
                          </a:solidFill>
                          <a:latin typeface="Söhne Leicht" panose="020B0303030202060203" pitchFamily="34" charset="0"/>
                          <a:ea typeface="+mn-ea"/>
                          <a:cs typeface="+mn-cs"/>
                        </a:rPr>
                        <a:t>Accept other compatible vessel certification schemes e.g. DNV ‘Quiet’ Ship notation</a:t>
                      </a:r>
                    </a:p>
                  </a:txBody>
                  <a:tcPr marL="68295" marR="68295" marT="34148" marB="34148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6992069"/>
                  </a:ext>
                </a:extLst>
              </a:tr>
              <a:tr h="255935">
                <a:tc rowSpan="2">
                  <a:txBody>
                    <a:bodyPr/>
                    <a:lstStyle/>
                    <a:p>
                      <a:pPr marR="0" algn="ctr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GB" sz="1400" b="0" i="0" u="none" strike="noStrike" cap="none">
                          <a:solidFill>
                            <a:srgbClr val="DE4D2A"/>
                          </a:solidFill>
                          <a:latin typeface="Söhne Kräftig" panose="020B0603030202060203" pitchFamily="34" charset="0"/>
                          <a:ea typeface="+mn-ea"/>
                          <a:cs typeface="+mn-cs"/>
                          <a:sym typeface="Arial"/>
                        </a:rPr>
                        <a:t>Next Steps</a:t>
                      </a:r>
                    </a:p>
                  </a:txBody>
                  <a:tcPr marL="68295" marR="68295" marT="34148" marB="34148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NZ" sz="1100" b="0">
                          <a:solidFill>
                            <a:schemeClr val="tx1"/>
                          </a:solidFill>
                          <a:latin typeface="Söhne Leicht" panose="020B0303030202060203" pitchFamily="34" charset="0"/>
                        </a:rPr>
                        <a:t>All monitoring Reports to be shared with lines along with indication of compliance post June</a:t>
                      </a:r>
                    </a:p>
                  </a:txBody>
                  <a:tcPr marL="68295" marR="68295" marT="34148" marB="34148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7521256"/>
                  </a:ext>
                </a:extLst>
              </a:tr>
              <a:tr h="409773">
                <a:tc vMerge="1">
                  <a:txBody>
                    <a:bodyPr/>
                    <a:lstStyle/>
                    <a:p>
                      <a:pPr algn="ctr"/>
                      <a:endParaRPr lang="en-GB" b="0">
                        <a:latin typeface="Raleway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NZ" sz="1100" b="0">
                          <a:solidFill>
                            <a:schemeClr val="tx1"/>
                          </a:solidFill>
                          <a:latin typeface="Söhne Leicht" panose="020B0303030202060203" pitchFamily="34" charset="0"/>
                        </a:rPr>
                        <a:t>Communication strategy leading up to ‘go live’ developed. Future correspondence to be made under auspices of Port CEO forum</a:t>
                      </a:r>
                    </a:p>
                  </a:txBody>
                  <a:tcPr marL="68295" marR="68295" marT="34148" marB="34148"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06192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1975692"/>
      </p:ext>
    </p:extLst>
  </p:cSld>
  <p:clrMapOvr>
    <a:masterClrMapping/>
  </p:clrMapOvr>
</p:sld>
</file>

<file path=ppt/theme/theme1.xml><?xml version="1.0" encoding="utf-8"?>
<a:theme xmlns:a="http://schemas.openxmlformats.org/drawingml/2006/main" name="Sustainable Public Policies Business Plan by Slidesgo">
  <a:themeElements>
    <a:clrScheme name="Port of Auckland">
      <a:dk1>
        <a:srgbClr val="232323"/>
      </a:dk1>
      <a:lt1>
        <a:srgbClr val="FFFFFF"/>
      </a:lt1>
      <a:dk2>
        <a:srgbClr val="232323"/>
      </a:dk2>
      <a:lt2>
        <a:srgbClr val="FFFFFF"/>
      </a:lt2>
      <a:accent1>
        <a:srgbClr val="DE4D2A"/>
      </a:accent1>
      <a:accent2>
        <a:srgbClr val="DDA9A0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CD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ListForm</Display>
  <Edit>ListForm</Edit>
  <New>ListForm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Folder" ma:contentTypeID="0x012000C6FBB1D48FDD4B4AB1DF6815C37C74E8" ma:contentTypeVersion="0" ma:contentTypeDescription="Create a new folder." ma:contentTypeScope="" ma:versionID="7b402b8ed44e13eb1b56e6ba7e93deb1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ba7e97febcdc823e6f29eb69cd9a4895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ItemChildCount" minOccurs="0"/>
                <xsd:element ref="ns1:FolderChild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ItemChildCount" ma:index="3" nillable="true" ma:displayName="Item Child Count" ma:hidden="true" ma:list="Docs" ma:internalName="ItemChildCount" ma:readOnly="true" ma:showField="ItemChildCount">
      <xsd:simpleType>
        <xsd:restriction base="dms:Lookup"/>
      </xsd:simpleType>
    </xsd:element>
    <xsd:element name="FolderChildCount" ma:index="4" nillable="true" ma:displayName="Folder Child Count" ma:hidden="true" ma:list="Docs" ma:internalName="FolderChildCount" ma:readOnly="true" ma:showField="FolderChildCount">
      <xsd:simpleType>
        <xsd:restriction base="dms:Lookup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F627017-7DAD-4873-91E5-8E99C0C687D0}"/>
</file>

<file path=customXml/itemProps2.xml><?xml version="1.0" encoding="utf-8"?>
<ds:datastoreItem xmlns:ds="http://schemas.openxmlformats.org/officeDocument/2006/customXml" ds:itemID="{C191CE9F-77C3-41CF-B86D-2F3F36EEFF37}"/>
</file>

<file path=customXml/itemProps3.xml><?xml version="1.0" encoding="utf-8"?>
<ds:datastoreItem xmlns:ds="http://schemas.openxmlformats.org/officeDocument/2006/customXml" ds:itemID="{01438673-A187-4655-BE75-1826BDFA1C13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754</Words>
  <Application>Microsoft Office PowerPoint</Application>
  <PresentationFormat>On-screen Show (16:9)</PresentationFormat>
  <Paragraphs>83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Raleway</vt:lpstr>
      <vt:lpstr>Söhne Leicht</vt:lpstr>
      <vt:lpstr>Raleway,Sans-Serif</vt:lpstr>
      <vt:lpstr>Söhne Kräftig</vt:lpstr>
      <vt:lpstr>Söhne</vt:lpstr>
      <vt:lpstr>Arial Black</vt:lpstr>
      <vt:lpstr>Arial</vt:lpstr>
      <vt:lpstr>Poppins</vt:lpstr>
      <vt:lpstr>Anaheim</vt:lpstr>
      <vt:lpstr>Bebas Neue</vt:lpstr>
      <vt:lpstr>Sustainable Public Policies Business Plan by Slidesgo</vt:lpstr>
      <vt:lpstr>Community Reference Group </vt:lpstr>
      <vt:lpstr>Agenda </vt:lpstr>
      <vt:lpstr>2  General Business Update  </vt:lpstr>
      <vt:lpstr>General Business Update </vt:lpstr>
      <vt:lpstr>3  Environmental  Update  </vt:lpstr>
      <vt:lpstr>NZ Ports Ship Noise Specification - Recap</vt:lpstr>
      <vt:lpstr>Noise Specification Implementation - Recap</vt:lpstr>
      <vt:lpstr>Noise Monitoring Dec. 22 – Dec. 23</vt:lpstr>
      <vt:lpstr>Progress Update</vt:lpstr>
      <vt:lpstr>PowerPoint Presentation</vt:lpstr>
      <vt:lpstr>Thanks Ngā mihi nui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 - Sohne</dc:title>
  <dc:creator>Corrinne Pillay</dc:creator>
  <cp:lastModifiedBy>Shelley Ashdown</cp:lastModifiedBy>
  <cp:revision>14</cp:revision>
  <dcterms:modified xsi:type="dcterms:W3CDTF">2024-02-14T22:53:03Z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AType">
    <vt:lpwstr>Doc</vt:lpwstr>
  </property>
  <property fmtid="{D5CDD505-2E9C-101B-9397-08002B2CF9AE}" pid="3" name="ContentTypeId">
    <vt:lpwstr>0x012000C6FBB1D48FDD4B4AB1DF6815C37C74E8</vt:lpwstr>
  </property>
  <property fmtid="{D5CDD505-2E9C-101B-9397-08002B2CF9AE}" pid="4" name="MediaServiceImageTags">
    <vt:lpwstr/>
  </property>
  <property fmtid="{D5CDD505-2E9C-101B-9397-08002B2CF9AE}" pid="5" name="RelatedTeams">
    <vt:lpwstr/>
  </property>
  <property fmtid="{D5CDD505-2E9C-101B-9397-08002B2CF9AE}" pid="6" name="xd_ProgID">
    <vt:lpwstr/>
  </property>
  <property fmtid="{D5CDD505-2E9C-101B-9397-08002B2CF9AE}" pid="7" name="PRADate1">
    <vt:lpwstr/>
  </property>
  <property fmtid="{D5CDD505-2E9C-101B-9397-08002B2CF9AE}" pid="8" name="PRADateTrigger">
    <vt:lpwstr/>
  </property>
  <property fmtid="{D5CDD505-2E9C-101B-9397-08002B2CF9AE}" pid="9" name="ComplianceAssetId">
    <vt:lpwstr/>
  </property>
  <property fmtid="{D5CDD505-2E9C-101B-9397-08002B2CF9AE}" pid="10" name="TemplateUrl">
    <vt:lpwstr/>
  </property>
  <property fmtid="{D5CDD505-2E9C-101B-9397-08002B2CF9AE}" pid="11" name="PRAText3">
    <vt:lpwstr/>
  </property>
  <property fmtid="{D5CDD505-2E9C-101B-9397-08002B2CF9AE}" pid="12" name="_ExtendedDescription">
    <vt:lpwstr/>
  </property>
  <property fmtid="{D5CDD505-2E9C-101B-9397-08002B2CF9AE}" pid="13" name="PRADateDisposal">
    <vt:lpwstr/>
  </property>
  <property fmtid="{D5CDD505-2E9C-101B-9397-08002B2CF9AE}" pid="14" name="PRADate2">
    <vt:lpwstr/>
  </property>
  <property fmtid="{D5CDD505-2E9C-101B-9397-08002B2CF9AE}" pid="15" name="PRAText4">
    <vt:lpwstr/>
  </property>
  <property fmtid="{D5CDD505-2E9C-101B-9397-08002B2CF9AE}" pid="16" name="xd_Signature">
    <vt:lpwstr/>
  </property>
  <property fmtid="{D5CDD505-2E9C-101B-9397-08002B2CF9AE}" pid="17" name="PRADate3">
    <vt:lpwstr/>
  </property>
  <property fmtid="{D5CDD505-2E9C-101B-9397-08002B2CF9AE}" pid="18" name="DocumentStatus">
    <vt:lpwstr>Request to publish</vt:lpwstr>
  </property>
  <property fmtid="{D5CDD505-2E9C-101B-9397-08002B2CF9AE}" pid="19" name="SharedWithUsers">
    <vt:lpwstr/>
  </property>
  <property fmtid="{D5CDD505-2E9C-101B-9397-08002B2CF9AE}" pid="20" name="PRAText5">
    <vt:lpwstr/>
  </property>
  <property fmtid="{D5CDD505-2E9C-101B-9397-08002B2CF9AE}" pid="21" name="WorkingLibrary">
    <vt:lpwstr>Templates and Forms</vt:lpwstr>
  </property>
  <property fmtid="{D5CDD505-2E9C-101B-9397-08002B2CF9AE}" pid="22" name="Teams">
    <vt:lpwstr>18;#PR and Communications|d5ee68b3-92a7-4ee5-ad99-f06abb6978e7</vt:lpwstr>
  </property>
  <property fmtid="{D5CDD505-2E9C-101B-9397-08002B2CF9AE}" pid="23" name="PRAText1">
    <vt:lpwstr/>
  </property>
  <property fmtid="{D5CDD505-2E9C-101B-9397-08002B2CF9AE}" pid="24" name="TriggerFlowInfo">
    <vt:lpwstr/>
  </property>
  <property fmtid="{D5CDD505-2E9C-101B-9397-08002B2CF9AE}" pid="25" name="Order">
    <vt:lpwstr>307700.000000000</vt:lpwstr>
  </property>
  <property fmtid="{D5CDD505-2E9C-101B-9397-08002B2CF9AE}" pid="26" name="PRAText2">
    <vt:lpwstr/>
  </property>
  <property fmtid="{D5CDD505-2E9C-101B-9397-08002B2CF9AE}" pid="27" name="Topic">
    <vt:lpwstr>31;#Brand Guidelines|ecf18240-ee68-4e9c-bf6b-5f1935b0d7cc</vt:lpwstr>
  </property>
</Properties>
</file>